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0"/>
  </p:notesMasterIdLst>
  <p:sldIdLst>
    <p:sldId id="256" r:id="rId2"/>
    <p:sldId id="270" r:id="rId3"/>
    <p:sldId id="269" r:id="rId4"/>
    <p:sldId id="271" r:id="rId5"/>
    <p:sldId id="272" r:id="rId6"/>
    <p:sldId id="290" r:id="rId7"/>
    <p:sldId id="257" r:id="rId8"/>
    <p:sldId id="288" r:id="rId9"/>
    <p:sldId id="289" r:id="rId10"/>
    <p:sldId id="258" r:id="rId11"/>
    <p:sldId id="259" r:id="rId12"/>
    <p:sldId id="260" r:id="rId13"/>
    <p:sldId id="261" r:id="rId14"/>
    <p:sldId id="287" r:id="rId15"/>
    <p:sldId id="263" r:id="rId16"/>
    <p:sldId id="294" r:id="rId17"/>
    <p:sldId id="274" r:id="rId18"/>
    <p:sldId id="277" r:id="rId19"/>
    <p:sldId id="278" r:id="rId20"/>
    <p:sldId id="279" r:id="rId21"/>
    <p:sldId id="284" r:id="rId22"/>
    <p:sldId id="299" r:id="rId23"/>
    <p:sldId id="296" r:id="rId24"/>
    <p:sldId id="295" r:id="rId25"/>
    <p:sldId id="297" r:id="rId26"/>
    <p:sldId id="300" r:id="rId27"/>
    <p:sldId id="286" r:id="rId28"/>
    <p:sldId id="29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120" autoAdjust="0"/>
  </p:normalViewPr>
  <p:slideViewPr>
    <p:cSldViewPr snapToGrid="0">
      <p:cViewPr varScale="1">
        <p:scale>
          <a:sx n="96" d="100"/>
          <a:sy n="96" d="100"/>
        </p:scale>
        <p:origin x="115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15334-AF93-4DE7-AC4B-9CD7659A1493}" type="datetimeFigureOut">
              <a:rPr lang="en-US" smtClean="0"/>
              <a:t>3/7/2020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195E3-7ED6-4B82-BD55-67D0FE5244F9}" type="slidenum">
              <a:rPr lang="en-US" smtClean="0"/>
              <a:t>‹#›</a:t>
            </a:fld>
            <a:endParaRPr lang="en-US"/>
          </a:p>
        </p:txBody>
      </p:sp>
    </p:spTree>
    <p:extLst>
      <p:ext uri="{BB962C8B-B14F-4D97-AF65-F5344CB8AC3E}">
        <p14:creationId xmlns:p14="http://schemas.microsoft.com/office/powerpoint/2010/main" val="2073210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6195E3-7ED6-4B82-BD55-67D0FE5244F9}" type="slidenum">
              <a:rPr lang="en-US" smtClean="0"/>
              <a:t>9</a:t>
            </a:fld>
            <a:endParaRPr lang="en-US"/>
          </a:p>
        </p:txBody>
      </p:sp>
    </p:spTree>
    <p:extLst>
      <p:ext uri="{BB962C8B-B14F-4D97-AF65-F5344CB8AC3E}">
        <p14:creationId xmlns:p14="http://schemas.microsoft.com/office/powerpoint/2010/main" val="3674172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6195E3-7ED6-4B82-BD55-67D0FE5244F9}" type="slidenum">
              <a:rPr lang="en-US" smtClean="0"/>
              <a:t>14</a:t>
            </a:fld>
            <a:endParaRPr lang="en-US"/>
          </a:p>
        </p:txBody>
      </p:sp>
    </p:spTree>
    <p:extLst>
      <p:ext uri="{BB962C8B-B14F-4D97-AF65-F5344CB8AC3E}">
        <p14:creationId xmlns:p14="http://schemas.microsoft.com/office/powerpoint/2010/main" val="3032677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6195E3-7ED6-4B82-BD55-67D0FE5244F9}" type="slidenum">
              <a:rPr lang="en-US" smtClean="0"/>
              <a:t>28</a:t>
            </a:fld>
            <a:endParaRPr lang="en-US"/>
          </a:p>
        </p:txBody>
      </p:sp>
    </p:spTree>
    <p:extLst>
      <p:ext uri="{BB962C8B-B14F-4D97-AF65-F5344CB8AC3E}">
        <p14:creationId xmlns:p14="http://schemas.microsoft.com/office/powerpoint/2010/main" val="162460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00A6E8-FAE5-473E-A6C0-D7EB8652ECD0}" type="datetime1">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C429D-EBF0-4C8E-911C-B494311731BE}" type="slidenum">
              <a:rPr lang="en-US" smtClean="0"/>
              <a:t>‹#›</a:t>
            </a:fld>
            <a:endParaRPr lang="en-US"/>
          </a:p>
        </p:txBody>
      </p:sp>
    </p:spTree>
    <p:extLst>
      <p:ext uri="{BB962C8B-B14F-4D97-AF65-F5344CB8AC3E}">
        <p14:creationId xmlns:p14="http://schemas.microsoft.com/office/powerpoint/2010/main" val="146550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D37B00-5410-4E8E-8E83-1A1B467FB00F}" type="datetime1">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C429D-EBF0-4C8E-911C-B494311731BE}" type="slidenum">
              <a:rPr lang="en-US" smtClean="0"/>
              <a:t>‹#›</a:t>
            </a:fld>
            <a:endParaRPr lang="en-US"/>
          </a:p>
        </p:txBody>
      </p:sp>
    </p:spTree>
    <p:extLst>
      <p:ext uri="{BB962C8B-B14F-4D97-AF65-F5344CB8AC3E}">
        <p14:creationId xmlns:p14="http://schemas.microsoft.com/office/powerpoint/2010/main" val="71250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56F535-0807-44AE-B4D9-6148DB64ECD5}" type="datetime1">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C429D-EBF0-4C8E-911C-B494311731B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98362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BAEBDE-BDA5-43B6-A4CB-9287559C0584}" type="datetime1">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C429D-EBF0-4C8E-911C-B494311731BE}" type="slidenum">
              <a:rPr lang="en-US" smtClean="0"/>
              <a:t>‹#›</a:t>
            </a:fld>
            <a:endParaRPr lang="en-US"/>
          </a:p>
        </p:txBody>
      </p:sp>
    </p:spTree>
    <p:extLst>
      <p:ext uri="{BB962C8B-B14F-4D97-AF65-F5344CB8AC3E}">
        <p14:creationId xmlns:p14="http://schemas.microsoft.com/office/powerpoint/2010/main" val="75452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695E5C-718E-472B-8C76-DF4AF15149E3}" type="datetime1">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C429D-EBF0-4C8E-911C-B494311731B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83253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188D19-1E12-41CD-B9E3-586BB64C0A3C}" type="datetime1">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C429D-EBF0-4C8E-911C-B494311731BE}" type="slidenum">
              <a:rPr lang="en-US" smtClean="0"/>
              <a:t>‹#›</a:t>
            </a:fld>
            <a:endParaRPr lang="en-US"/>
          </a:p>
        </p:txBody>
      </p:sp>
    </p:spTree>
    <p:extLst>
      <p:ext uri="{BB962C8B-B14F-4D97-AF65-F5344CB8AC3E}">
        <p14:creationId xmlns:p14="http://schemas.microsoft.com/office/powerpoint/2010/main" val="3437729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7F985D-6233-48AA-9F74-0EBADB64B45A}" type="datetime1">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C429D-EBF0-4C8E-911C-B494311731BE}" type="slidenum">
              <a:rPr lang="en-US" smtClean="0"/>
              <a:t>‹#›</a:t>
            </a:fld>
            <a:endParaRPr lang="en-US"/>
          </a:p>
        </p:txBody>
      </p:sp>
    </p:spTree>
    <p:extLst>
      <p:ext uri="{BB962C8B-B14F-4D97-AF65-F5344CB8AC3E}">
        <p14:creationId xmlns:p14="http://schemas.microsoft.com/office/powerpoint/2010/main" val="1726580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15F003-18F0-48AE-835C-A56B2CC8BDAE}" type="datetime1">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C429D-EBF0-4C8E-911C-B494311731BE}" type="slidenum">
              <a:rPr lang="en-US" smtClean="0"/>
              <a:t>‹#›</a:t>
            </a:fld>
            <a:endParaRPr lang="en-US"/>
          </a:p>
        </p:txBody>
      </p:sp>
    </p:spTree>
    <p:extLst>
      <p:ext uri="{BB962C8B-B14F-4D97-AF65-F5344CB8AC3E}">
        <p14:creationId xmlns:p14="http://schemas.microsoft.com/office/powerpoint/2010/main" val="307828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6D51B9-1F5B-4888-A5D5-0DC23FB16F2A}" type="datetime1">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C429D-EBF0-4C8E-911C-B494311731BE}" type="slidenum">
              <a:rPr lang="en-US" smtClean="0"/>
              <a:t>‹#›</a:t>
            </a:fld>
            <a:endParaRPr lang="en-US" dirty="0"/>
          </a:p>
        </p:txBody>
      </p:sp>
    </p:spTree>
    <p:extLst>
      <p:ext uri="{BB962C8B-B14F-4D97-AF65-F5344CB8AC3E}">
        <p14:creationId xmlns:p14="http://schemas.microsoft.com/office/powerpoint/2010/main" val="774601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D1F48C-FC17-47A0-97E0-3370872ECFAA}" type="datetime1">
              <a:rPr lang="en-US" smtClean="0"/>
              <a:t>3/7/2020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C429D-EBF0-4C8E-911C-B494311731BE}" type="slidenum">
              <a:rPr lang="en-US" smtClean="0"/>
              <a:t>‹#›</a:t>
            </a:fld>
            <a:endParaRPr lang="en-US"/>
          </a:p>
        </p:txBody>
      </p:sp>
    </p:spTree>
    <p:extLst>
      <p:ext uri="{BB962C8B-B14F-4D97-AF65-F5344CB8AC3E}">
        <p14:creationId xmlns:p14="http://schemas.microsoft.com/office/powerpoint/2010/main" val="2225091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EF54E0-90AC-4323-9DE0-750CCFE93E2C}" type="datetime1">
              <a:rPr lang="en-US" smtClean="0"/>
              <a:t>3/7/2020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C429D-EBF0-4C8E-911C-B494311731BE}" type="slidenum">
              <a:rPr lang="en-US" smtClean="0"/>
              <a:t>‹#›</a:t>
            </a:fld>
            <a:endParaRPr lang="en-US"/>
          </a:p>
        </p:txBody>
      </p:sp>
    </p:spTree>
    <p:extLst>
      <p:ext uri="{BB962C8B-B14F-4D97-AF65-F5344CB8AC3E}">
        <p14:creationId xmlns:p14="http://schemas.microsoft.com/office/powerpoint/2010/main" val="306878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74ACB6-790D-4F67-8F2B-A6038FA9FC0E}" type="datetime1">
              <a:rPr lang="en-US" smtClean="0"/>
              <a:t>3/7/2020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AC429D-EBF0-4C8E-911C-B494311731BE}" type="slidenum">
              <a:rPr lang="en-US" smtClean="0"/>
              <a:t>‹#›</a:t>
            </a:fld>
            <a:endParaRPr lang="en-US"/>
          </a:p>
        </p:txBody>
      </p:sp>
    </p:spTree>
    <p:extLst>
      <p:ext uri="{BB962C8B-B14F-4D97-AF65-F5344CB8AC3E}">
        <p14:creationId xmlns:p14="http://schemas.microsoft.com/office/powerpoint/2010/main" val="1153491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6E6E4D-F098-454C-88E4-B25370F1C2D2}" type="datetime1">
              <a:rPr lang="en-US" smtClean="0"/>
              <a:t>3/7/2020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AC429D-EBF0-4C8E-911C-B494311731BE}" type="slidenum">
              <a:rPr lang="en-US" smtClean="0"/>
              <a:t>‹#›</a:t>
            </a:fld>
            <a:endParaRPr lang="en-US"/>
          </a:p>
        </p:txBody>
      </p:sp>
    </p:spTree>
    <p:extLst>
      <p:ext uri="{BB962C8B-B14F-4D97-AF65-F5344CB8AC3E}">
        <p14:creationId xmlns:p14="http://schemas.microsoft.com/office/powerpoint/2010/main" val="580984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A17075-495F-4D1B-956D-75ECF2083A0F}" type="datetime1">
              <a:rPr lang="en-US" smtClean="0"/>
              <a:t>3/7/2020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AC429D-EBF0-4C8E-911C-B494311731BE}" type="slidenum">
              <a:rPr lang="en-US" smtClean="0"/>
              <a:t>‹#›</a:t>
            </a:fld>
            <a:endParaRPr lang="en-US"/>
          </a:p>
        </p:txBody>
      </p:sp>
    </p:spTree>
    <p:extLst>
      <p:ext uri="{BB962C8B-B14F-4D97-AF65-F5344CB8AC3E}">
        <p14:creationId xmlns:p14="http://schemas.microsoft.com/office/powerpoint/2010/main" val="1842011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2E6A30-AB7B-4C83-B189-9F22A98FC866}" type="datetime1">
              <a:rPr lang="en-US" smtClean="0"/>
              <a:t>3/7/2020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C429D-EBF0-4C8E-911C-B494311731BE}" type="slidenum">
              <a:rPr lang="en-US" smtClean="0"/>
              <a:t>‹#›</a:t>
            </a:fld>
            <a:endParaRPr lang="en-US"/>
          </a:p>
        </p:txBody>
      </p:sp>
    </p:spTree>
    <p:extLst>
      <p:ext uri="{BB962C8B-B14F-4D97-AF65-F5344CB8AC3E}">
        <p14:creationId xmlns:p14="http://schemas.microsoft.com/office/powerpoint/2010/main" val="3716100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B3F7E-97AB-480E-8857-9A4F95FDBEA6}" type="datetime1">
              <a:rPr lang="en-US" smtClean="0"/>
              <a:t>3/7/2020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C429D-EBF0-4C8E-911C-B494311731BE}" type="slidenum">
              <a:rPr lang="en-US" smtClean="0"/>
              <a:t>‹#›</a:t>
            </a:fld>
            <a:endParaRPr lang="en-US"/>
          </a:p>
        </p:txBody>
      </p:sp>
    </p:spTree>
    <p:extLst>
      <p:ext uri="{BB962C8B-B14F-4D97-AF65-F5344CB8AC3E}">
        <p14:creationId xmlns:p14="http://schemas.microsoft.com/office/powerpoint/2010/main" val="590443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BC2491-94ED-49A4-A0BE-811CE8DE878E}" type="datetime1">
              <a:rPr lang="en-US" smtClean="0"/>
              <a:t>3/7/2020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1AC429D-EBF0-4C8E-911C-B494311731BE}" type="slidenum">
              <a:rPr lang="en-US" smtClean="0"/>
              <a:t>‹#›</a:t>
            </a:fld>
            <a:endParaRPr lang="en-US"/>
          </a:p>
        </p:txBody>
      </p:sp>
    </p:spTree>
    <p:extLst>
      <p:ext uri="{BB962C8B-B14F-4D97-AF65-F5344CB8AC3E}">
        <p14:creationId xmlns:p14="http://schemas.microsoft.com/office/powerpoint/2010/main" val="2677577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jimayers@windermere.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ronaldmoe2@comcast.ne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5E439-C628-45B5-B0BB-C37F4617E439}"/>
              </a:ext>
            </a:extLst>
          </p:cNvPr>
          <p:cNvSpPr>
            <a:spLocks noGrp="1"/>
          </p:cNvSpPr>
          <p:nvPr>
            <p:ph type="ctrTitle"/>
          </p:nvPr>
        </p:nvSpPr>
        <p:spPr/>
        <p:txBody>
          <a:bodyPr/>
          <a:lstStyle/>
          <a:p>
            <a:r>
              <a:rPr lang="en-US" dirty="0"/>
              <a:t>Brutus Bulkhead</a:t>
            </a:r>
          </a:p>
        </p:txBody>
      </p:sp>
      <p:sp>
        <p:nvSpPr>
          <p:cNvPr id="3" name="Subtitle 2">
            <a:extLst>
              <a:ext uri="{FF2B5EF4-FFF2-40B4-BE49-F238E27FC236}">
                <a16:creationId xmlns:a16="http://schemas.microsoft.com/office/drawing/2014/main" id="{9B06E276-5B95-43F3-94CF-567881166FDD}"/>
              </a:ext>
            </a:extLst>
          </p:cNvPr>
          <p:cNvSpPr>
            <a:spLocks noGrp="1"/>
          </p:cNvSpPr>
          <p:nvPr>
            <p:ph type="subTitle" idx="1"/>
          </p:nvPr>
        </p:nvSpPr>
        <p:spPr/>
        <p:txBody>
          <a:bodyPr>
            <a:normAutofit lnSpcReduction="10000"/>
          </a:bodyPr>
          <a:lstStyle/>
          <a:p>
            <a:r>
              <a:rPr lang="en-US" dirty="0"/>
              <a:t>Brief History and Work done by Bulkhead Committee</a:t>
            </a:r>
          </a:p>
          <a:p>
            <a:endParaRPr lang="en-US" dirty="0"/>
          </a:p>
          <a:p>
            <a:r>
              <a:rPr lang="en-US" dirty="0"/>
              <a:t>March 7, 2020</a:t>
            </a:r>
          </a:p>
        </p:txBody>
      </p:sp>
    </p:spTree>
    <p:extLst>
      <p:ext uri="{BB962C8B-B14F-4D97-AF65-F5344CB8AC3E}">
        <p14:creationId xmlns:p14="http://schemas.microsoft.com/office/powerpoint/2010/main" val="390875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9AE92-49A7-4FA5-93D2-28908A980577}"/>
              </a:ext>
            </a:extLst>
          </p:cNvPr>
          <p:cNvSpPr>
            <a:spLocks noGrp="1"/>
          </p:cNvSpPr>
          <p:nvPr>
            <p:ph type="title"/>
          </p:nvPr>
        </p:nvSpPr>
        <p:spPr>
          <a:xfrm>
            <a:off x="677334" y="609601"/>
            <a:ext cx="8596668" cy="1086464"/>
          </a:xfrm>
        </p:spPr>
        <p:txBody>
          <a:bodyPr/>
          <a:lstStyle/>
          <a:p>
            <a:pPr algn="ctr"/>
            <a:r>
              <a:rPr lang="en-US" dirty="0"/>
              <a:t>History of Brutus Bulkhead(s)</a:t>
            </a:r>
          </a:p>
        </p:txBody>
      </p:sp>
      <p:sp>
        <p:nvSpPr>
          <p:cNvPr id="3" name="Content Placeholder 2">
            <a:extLst>
              <a:ext uri="{FF2B5EF4-FFF2-40B4-BE49-F238E27FC236}">
                <a16:creationId xmlns:a16="http://schemas.microsoft.com/office/drawing/2014/main" id="{A03569A4-E61A-4C23-8E09-3EF3AE49222B}"/>
              </a:ext>
            </a:extLst>
          </p:cNvPr>
          <p:cNvSpPr>
            <a:spLocks noGrp="1"/>
          </p:cNvSpPr>
          <p:nvPr>
            <p:ph idx="1"/>
          </p:nvPr>
        </p:nvSpPr>
        <p:spPr>
          <a:xfrm>
            <a:off x="677334" y="1566153"/>
            <a:ext cx="8596668" cy="4484451"/>
          </a:xfrm>
        </p:spPr>
        <p:txBody>
          <a:bodyPr>
            <a:normAutofit/>
          </a:bodyPr>
          <a:lstStyle/>
          <a:p>
            <a:r>
              <a:rPr lang="en-US" dirty="0"/>
              <a:t>First Brutus Bulkhead was installed by developer in early 1980’s to protect the shoreline as an integral part of the original development</a:t>
            </a:r>
          </a:p>
          <a:p>
            <a:pPr lvl="1"/>
            <a:r>
              <a:rPr lang="en-US" dirty="0"/>
              <a:t>It was damaged and lost in a winter storm</a:t>
            </a:r>
          </a:p>
          <a:p>
            <a:pPr lvl="1"/>
            <a:r>
              <a:rPr lang="en-US" dirty="0"/>
              <a:t>Some of original poles are still there about 15+ feet from present bulkhead</a:t>
            </a:r>
          </a:p>
          <a:p>
            <a:pPr marL="457200" lvl="1" indent="0">
              <a:buNone/>
            </a:pPr>
            <a:endParaRPr lang="en-US" dirty="0"/>
          </a:p>
          <a:p>
            <a:r>
              <a:rPr lang="en-US" dirty="0"/>
              <a:t>Second Bulkhead installed in mid 1980’s</a:t>
            </a:r>
          </a:p>
          <a:p>
            <a:pPr lvl="1"/>
            <a:r>
              <a:rPr lang="en-US" dirty="0"/>
              <a:t>Lost about 15 feet of land</a:t>
            </a:r>
          </a:p>
          <a:p>
            <a:pPr marL="457200" lvl="1" indent="0">
              <a:buNone/>
            </a:pPr>
            <a:endParaRPr lang="en-US" dirty="0"/>
          </a:p>
          <a:p>
            <a:r>
              <a:rPr lang="en-US" dirty="0"/>
              <a:t>2001 Decisions</a:t>
            </a:r>
          </a:p>
          <a:p>
            <a:pPr lvl="1"/>
            <a:r>
              <a:rPr lang="en-US" dirty="0"/>
              <a:t>Approval to obtain Bulkhead Replacement Permit for 300’</a:t>
            </a:r>
          </a:p>
          <a:p>
            <a:pPr lvl="1"/>
            <a:r>
              <a:rPr lang="en-US" dirty="0"/>
              <a:t>Temporary Repairs and replace south 44 feet in corner below stairwell</a:t>
            </a:r>
          </a:p>
        </p:txBody>
      </p:sp>
      <p:sp>
        <p:nvSpPr>
          <p:cNvPr id="4" name="Slide Number Placeholder 3">
            <a:extLst>
              <a:ext uri="{FF2B5EF4-FFF2-40B4-BE49-F238E27FC236}">
                <a16:creationId xmlns:a16="http://schemas.microsoft.com/office/drawing/2014/main" id="{27BC6CF6-301A-483C-A3D2-826E66B17AFA}"/>
              </a:ext>
            </a:extLst>
          </p:cNvPr>
          <p:cNvSpPr>
            <a:spLocks noGrp="1"/>
          </p:cNvSpPr>
          <p:nvPr>
            <p:ph type="sldNum" sz="quarter" idx="12"/>
          </p:nvPr>
        </p:nvSpPr>
        <p:spPr/>
        <p:txBody>
          <a:bodyPr/>
          <a:lstStyle/>
          <a:p>
            <a:fld id="{71AC429D-EBF0-4C8E-911C-B494311731BE}" type="slidenum">
              <a:rPr lang="en-US" smtClean="0"/>
              <a:t>10</a:t>
            </a:fld>
            <a:endParaRPr lang="en-US"/>
          </a:p>
        </p:txBody>
      </p:sp>
    </p:spTree>
    <p:extLst>
      <p:ext uri="{BB962C8B-B14F-4D97-AF65-F5344CB8AC3E}">
        <p14:creationId xmlns:p14="http://schemas.microsoft.com/office/powerpoint/2010/main" val="2046872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8314C-1610-454C-9478-40023AB59EC8}"/>
              </a:ext>
            </a:extLst>
          </p:cNvPr>
          <p:cNvSpPr>
            <a:spLocks noGrp="1"/>
          </p:cNvSpPr>
          <p:nvPr>
            <p:ph type="title"/>
          </p:nvPr>
        </p:nvSpPr>
        <p:spPr/>
        <p:txBody>
          <a:bodyPr/>
          <a:lstStyle/>
          <a:p>
            <a:pPr algn="ctr"/>
            <a:r>
              <a:rPr lang="en-US" dirty="0"/>
              <a:t>Repairs by Jesse in 2001-2002</a:t>
            </a:r>
          </a:p>
        </p:txBody>
      </p:sp>
      <p:sp>
        <p:nvSpPr>
          <p:cNvPr id="3" name="Content Placeholder 2">
            <a:extLst>
              <a:ext uri="{FF2B5EF4-FFF2-40B4-BE49-F238E27FC236}">
                <a16:creationId xmlns:a16="http://schemas.microsoft.com/office/drawing/2014/main" id="{48F93B10-F149-4E37-B20B-2264B91AB8BA}"/>
              </a:ext>
            </a:extLst>
          </p:cNvPr>
          <p:cNvSpPr>
            <a:spLocks noGrp="1"/>
          </p:cNvSpPr>
          <p:nvPr>
            <p:ph idx="1"/>
          </p:nvPr>
        </p:nvSpPr>
        <p:spPr/>
        <p:txBody>
          <a:bodyPr/>
          <a:lstStyle/>
          <a:p>
            <a:r>
              <a:rPr lang="en-US" dirty="0"/>
              <a:t>2000: added steel cabling for additional strength and boards to close some holes where poles were missing (could possibly need again if not moving forward in timely manner)</a:t>
            </a:r>
          </a:p>
          <a:p>
            <a:r>
              <a:rPr lang="en-US" dirty="0"/>
              <a:t>2001 Obtained County Permit in October</a:t>
            </a:r>
          </a:p>
          <a:p>
            <a:r>
              <a:rPr lang="en-US" dirty="0"/>
              <a:t>2002  Obtained Fisheries Permit in February</a:t>
            </a:r>
          </a:p>
          <a:p>
            <a:r>
              <a:rPr lang="en-US" dirty="0"/>
              <a:t>2002  Mid March added some new backing cloth in places; back filled several hundred yards of fill into holes above bulkhead; placed some logs in south corner where 44 feet were missing</a:t>
            </a:r>
          </a:p>
          <a:p>
            <a:r>
              <a:rPr lang="en-US" dirty="0"/>
              <a:t>44 foot gap replacement work scheduled between Sept – Nov 2002</a:t>
            </a:r>
          </a:p>
        </p:txBody>
      </p:sp>
      <p:sp>
        <p:nvSpPr>
          <p:cNvPr id="4" name="Slide Number Placeholder 3">
            <a:extLst>
              <a:ext uri="{FF2B5EF4-FFF2-40B4-BE49-F238E27FC236}">
                <a16:creationId xmlns:a16="http://schemas.microsoft.com/office/drawing/2014/main" id="{F70E6372-CF7E-469D-941C-ED5E8C53FD11}"/>
              </a:ext>
            </a:extLst>
          </p:cNvPr>
          <p:cNvSpPr>
            <a:spLocks noGrp="1"/>
          </p:cNvSpPr>
          <p:nvPr>
            <p:ph type="sldNum" sz="quarter" idx="12"/>
          </p:nvPr>
        </p:nvSpPr>
        <p:spPr/>
        <p:txBody>
          <a:bodyPr/>
          <a:lstStyle/>
          <a:p>
            <a:fld id="{71AC429D-EBF0-4C8E-911C-B494311731BE}" type="slidenum">
              <a:rPr lang="en-US" smtClean="0"/>
              <a:t>11</a:t>
            </a:fld>
            <a:endParaRPr lang="en-US"/>
          </a:p>
        </p:txBody>
      </p:sp>
    </p:spTree>
    <p:extLst>
      <p:ext uri="{BB962C8B-B14F-4D97-AF65-F5344CB8AC3E}">
        <p14:creationId xmlns:p14="http://schemas.microsoft.com/office/powerpoint/2010/main" val="3444122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9783-ABFE-4861-AEF4-A5B67E9EEB18}"/>
              </a:ext>
            </a:extLst>
          </p:cNvPr>
          <p:cNvSpPr>
            <a:spLocks noGrp="1"/>
          </p:cNvSpPr>
          <p:nvPr>
            <p:ph type="title"/>
          </p:nvPr>
        </p:nvSpPr>
        <p:spPr/>
        <p:txBody>
          <a:bodyPr/>
          <a:lstStyle/>
          <a:p>
            <a:pPr algn="ctr"/>
            <a:r>
              <a:rPr lang="en-US" dirty="0"/>
              <a:t>Bulkhead Bid Statement of Work 2004</a:t>
            </a:r>
          </a:p>
        </p:txBody>
      </p:sp>
      <p:sp>
        <p:nvSpPr>
          <p:cNvPr id="3" name="Content Placeholder 2">
            <a:extLst>
              <a:ext uri="{FF2B5EF4-FFF2-40B4-BE49-F238E27FC236}">
                <a16:creationId xmlns:a16="http://schemas.microsoft.com/office/drawing/2014/main" id="{A655B7FD-3D10-4351-94F5-B047FAFBFAFB}"/>
              </a:ext>
            </a:extLst>
          </p:cNvPr>
          <p:cNvSpPr>
            <a:spLocks noGrp="1"/>
          </p:cNvSpPr>
          <p:nvPr>
            <p:ph idx="1"/>
          </p:nvPr>
        </p:nvSpPr>
        <p:spPr/>
        <p:txBody>
          <a:bodyPr/>
          <a:lstStyle/>
          <a:p>
            <a:r>
              <a:rPr lang="en-US" dirty="0"/>
              <a:t>Jesse bid to replace bulkhead  in 2002; actual construction in 2004.</a:t>
            </a:r>
          </a:p>
          <a:p>
            <a:pPr lvl="1"/>
            <a:r>
              <a:rPr lang="en-US" dirty="0"/>
              <a:t>New poles, horizontal beams &amp; steal connector plates, new vertical closure boards, felt backing cloth, </a:t>
            </a:r>
            <a:r>
              <a:rPr lang="en-US" dirty="0" err="1"/>
              <a:t>deadmen</a:t>
            </a:r>
            <a:r>
              <a:rPr lang="en-US" dirty="0"/>
              <a:t> every 10 feet, backfill behind bulkhead, new capping planks, build new beach stairs near the stairwell.</a:t>
            </a:r>
          </a:p>
          <a:p>
            <a:pPr lvl="1"/>
            <a:endParaRPr lang="en-US" dirty="0"/>
          </a:p>
          <a:p>
            <a:pPr lvl="1"/>
            <a:r>
              <a:rPr lang="en-US" dirty="0"/>
              <a:t>More recent work on bulkhead was completed around 2009-2010 for addition/repair of south end. This included addition of bulkhead near Summerland.</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D4C3511D-BB92-432C-B755-00D629F49CF0}"/>
              </a:ext>
            </a:extLst>
          </p:cNvPr>
          <p:cNvSpPr>
            <a:spLocks noGrp="1"/>
          </p:cNvSpPr>
          <p:nvPr>
            <p:ph type="sldNum" sz="quarter" idx="12"/>
          </p:nvPr>
        </p:nvSpPr>
        <p:spPr/>
        <p:txBody>
          <a:bodyPr/>
          <a:lstStyle/>
          <a:p>
            <a:fld id="{71AC429D-EBF0-4C8E-911C-B494311731BE}" type="slidenum">
              <a:rPr lang="en-US" smtClean="0"/>
              <a:t>12</a:t>
            </a:fld>
            <a:endParaRPr lang="en-US"/>
          </a:p>
        </p:txBody>
      </p:sp>
    </p:spTree>
    <p:extLst>
      <p:ext uri="{BB962C8B-B14F-4D97-AF65-F5344CB8AC3E}">
        <p14:creationId xmlns:p14="http://schemas.microsoft.com/office/powerpoint/2010/main" val="62602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48649-855A-4A19-829F-686A1B5120A7}"/>
              </a:ext>
            </a:extLst>
          </p:cNvPr>
          <p:cNvSpPr>
            <a:spLocks noGrp="1"/>
          </p:cNvSpPr>
          <p:nvPr>
            <p:ph type="title"/>
          </p:nvPr>
        </p:nvSpPr>
        <p:spPr>
          <a:xfrm>
            <a:off x="677334" y="609600"/>
            <a:ext cx="8596668" cy="895927"/>
          </a:xfrm>
        </p:spPr>
        <p:txBody>
          <a:bodyPr/>
          <a:lstStyle/>
          <a:p>
            <a:pPr algn="ctr"/>
            <a:r>
              <a:rPr lang="en-US" dirty="0"/>
              <a:t>Investment Benefits</a:t>
            </a:r>
          </a:p>
        </p:txBody>
      </p:sp>
      <p:sp>
        <p:nvSpPr>
          <p:cNvPr id="3" name="Content Placeholder 2">
            <a:extLst>
              <a:ext uri="{FF2B5EF4-FFF2-40B4-BE49-F238E27FC236}">
                <a16:creationId xmlns:a16="http://schemas.microsoft.com/office/drawing/2014/main" id="{38F2B288-BE96-4F74-89D3-DA162F8168D1}"/>
              </a:ext>
            </a:extLst>
          </p:cNvPr>
          <p:cNvSpPr>
            <a:spLocks noGrp="1"/>
          </p:cNvSpPr>
          <p:nvPr>
            <p:ph idx="1"/>
          </p:nvPr>
        </p:nvSpPr>
        <p:spPr>
          <a:xfrm>
            <a:off x="677334" y="1819565"/>
            <a:ext cx="8596668" cy="4221798"/>
          </a:xfrm>
        </p:spPr>
        <p:txBody>
          <a:bodyPr>
            <a:normAutofit/>
          </a:bodyPr>
          <a:lstStyle/>
          <a:p>
            <a:r>
              <a:rPr lang="en-US" sz="2000" dirty="0"/>
              <a:t>Bulkhead should last 15-50+ years – depending on materials used</a:t>
            </a:r>
          </a:p>
          <a:p>
            <a:r>
              <a:rPr lang="en-US" sz="2000" dirty="0"/>
              <a:t>Trail access to be beach is secured and protected</a:t>
            </a:r>
          </a:p>
          <a:p>
            <a:r>
              <a:rPr lang="en-US" sz="2000" dirty="0"/>
              <a:t>Homes on the water side of Brutus are protected from accelerated bluff erosion</a:t>
            </a:r>
          </a:p>
          <a:p>
            <a:r>
              <a:rPr lang="en-US" sz="2000" dirty="0"/>
              <a:t>Reduces the dangerous condition and liability of bulkhead that has previously existed</a:t>
            </a:r>
          </a:p>
          <a:p>
            <a:r>
              <a:rPr lang="en-US" sz="2000" dirty="0"/>
              <a:t>Property values are protected</a:t>
            </a:r>
          </a:p>
          <a:p>
            <a:pPr lvl="1"/>
            <a:r>
              <a:rPr lang="en-US" sz="2000" dirty="0"/>
              <a:t>Estimated </a:t>
            </a:r>
            <a:r>
              <a:rPr lang="en-US" sz="2000" u="sng" dirty="0"/>
              <a:t>$40,000 to $50,000 or more per home for value of water access</a:t>
            </a:r>
          </a:p>
        </p:txBody>
      </p:sp>
      <p:sp>
        <p:nvSpPr>
          <p:cNvPr id="4" name="Slide Number Placeholder 3">
            <a:extLst>
              <a:ext uri="{FF2B5EF4-FFF2-40B4-BE49-F238E27FC236}">
                <a16:creationId xmlns:a16="http://schemas.microsoft.com/office/drawing/2014/main" id="{BDF84CA2-D857-4D09-B74D-909EB638865F}"/>
              </a:ext>
            </a:extLst>
          </p:cNvPr>
          <p:cNvSpPr>
            <a:spLocks noGrp="1"/>
          </p:cNvSpPr>
          <p:nvPr>
            <p:ph type="sldNum" sz="quarter" idx="12"/>
          </p:nvPr>
        </p:nvSpPr>
        <p:spPr/>
        <p:txBody>
          <a:bodyPr/>
          <a:lstStyle/>
          <a:p>
            <a:fld id="{71AC429D-EBF0-4C8E-911C-B494311731BE}" type="slidenum">
              <a:rPr lang="en-US" smtClean="0"/>
              <a:t>13</a:t>
            </a:fld>
            <a:endParaRPr lang="en-US"/>
          </a:p>
        </p:txBody>
      </p:sp>
    </p:spTree>
    <p:extLst>
      <p:ext uri="{BB962C8B-B14F-4D97-AF65-F5344CB8AC3E}">
        <p14:creationId xmlns:p14="http://schemas.microsoft.com/office/powerpoint/2010/main" val="3970411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E459F-FE6D-46F3-8CC8-6AB9C8764B9B}"/>
              </a:ext>
            </a:extLst>
          </p:cNvPr>
          <p:cNvSpPr>
            <a:spLocks noGrp="1"/>
          </p:cNvSpPr>
          <p:nvPr>
            <p:ph type="title"/>
          </p:nvPr>
        </p:nvSpPr>
        <p:spPr>
          <a:xfrm>
            <a:off x="677334" y="609600"/>
            <a:ext cx="8596668" cy="1027472"/>
          </a:xfrm>
        </p:spPr>
        <p:txBody>
          <a:bodyPr/>
          <a:lstStyle/>
          <a:p>
            <a:r>
              <a:rPr lang="en-US" dirty="0"/>
              <a:t>The Bulkhead Adds Value</a:t>
            </a:r>
          </a:p>
        </p:txBody>
      </p:sp>
      <p:sp>
        <p:nvSpPr>
          <p:cNvPr id="3" name="Content Placeholder 2">
            <a:extLst>
              <a:ext uri="{FF2B5EF4-FFF2-40B4-BE49-F238E27FC236}">
                <a16:creationId xmlns:a16="http://schemas.microsoft.com/office/drawing/2014/main" id="{1DADDF6D-309D-433A-A1C3-D36C1E89CA65}"/>
              </a:ext>
            </a:extLst>
          </p:cNvPr>
          <p:cNvSpPr>
            <a:spLocks noGrp="1"/>
          </p:cNvSpPr>
          <p:nvPr>
            <p:ph idx="1"/>
          </p:nvPr>
        </p:nvSpPr>
        <p:spPr>
          <a:xfrm>
            <a:off x="838200" y="1381329"/>
            <a:ext cx="9072716" cy="4902740"/>
          </a:xfrm>
        </p:spPr>
        <p:txBody>
          <a:bodyPr>
            <a:normAutofit fontScale="47500" lnSpcReduction="20000"/>
          </a:bodyPr>
          <a:lstStyle/>
          <a:p>
            <a:r>
              <a:rPr lang="en-US" b="1" dirty="0"/>
              <a:t>From:</a:t>
            </a:r>
            <a:r>
              <a:rPr lang="en-US" dirty="0"/>
              <a:t> Jim Ayers &lt;</a:t>
            </a:r>
            <a:r>
              <a:rPr lang="en-US" u="sng" dirty="0">
                <a:hlinkClick r:id="rId3"/>
              </a:rPr>
              <a:t>jimayers@windermere.com</a:t>
            </a:r>
            <a:r>
              <a:rPr lang="en-US" dirty="0"/>
              <a:t>&gt; </a:t>
            </a:r>
            <a:br>
              <a:rPr lang="en-US" dirty="0"/>
            </a:br>
            <a:r>
              <a:rPr lang="en-US" b="1" dirty="0"/>
              <a:t>Sent:</a:t>
            </a:r>
            <a:r>
              <a:rPr lang="en-US" dirty="0"/>
              <a:t> Wednesday, August 14, 2019 1:04 PM</a:t>
            </a:r>
            <a:br>
              <a:rPr lang="en-US" dirty="0"/>
            </a:br>
            <a:r>
              <a:rPr lang="en-US" b="1" dirty="0"/>
              <a:t>To:</a:t>
            </a:r>
            <a:r>
              <a:rPr lang="en-US" dirty="0"/>
              <a:t> </a:t>
            </a:r>
            <a:r>
              <a:rPr lang="en-US" u="sng" dirty="0">
                <a:hlinkClick r:id="rId4"/>
              </a:rPr>
              <a:t>ronaldmoe2@comcast.net</a:t>
            </a:r>
            <a:br>
              <a:rPr lang="en-US" dirty="0"/>
            </a:br>
            <a:r>
              <a:rPr lang="en-US" b="1" dirty="0"/>
              <a:t>Subject:</a:t>
            </a:r>
            <a:r>
              <a:rPr lang="en-US" dirty="0"/>
              <a:t> Brutus trail and beach access</a:t>
            </a:r>
          </a:p>
          <a:p>
            <a:r>
              <a:rPr lang="en-US" dirty="0"/>
              <a:t>Ron, </a:t>
            </a:r>
          </a:p>
          <a:p>
            <a:r>
              <a:rPr lang="en-US" dirty="0"/>
              <a:t> </a:t>
            </a:r>
          </a:p>
          <a:p>
            <a:r>
              <a:rPr lang="en-US" sz="3500" dirty="0"/>
              <a:t>After discussion with several Windermere Brokers, we have determined that, at a </a:t>
            </a:r>
            <a:r>
              <a:rPr lang="en-US" sz="3500" b="1" u="sng" dirty="0"/>
              <a:t>minimum</a:t>
            </a:r>
            <a:r>
              <a:rPr lang="en-US" sz="3500" u="sng" dirty="0"/>
              <a:t>, the Brutus trail and beach access adds $40,000 to $50,000 in value to the homes in the association</a:t>
            </a:r>
            <a:r>
              <a:rPr lang="en-US" sz="3500" dirty="0"/>
              <a:t>. The quality of the access and beach is seldom matched anywhere on Camano Island and provides a strong selling point for potential buyers. </a:t>
            </a:r>
          </a:p>
          <a:p>
            <a:r>
              <a:rPr lang="en-US" sz="3500" dirty="0"/>
              <a:t> </a:t>
            </a:r>
          </a:p>
          <a:p>
            <a:r>
              <a:rPr lang="en-US" sz="3500" dirty="0"/>
              <a:t>Please let me know if you’d like additional information. </a:t>
            </a:r>
          </a:p>
          <a:p>
            <a:r>
              <a:rPr lang="en-US" sz="3500" dirty="0"/>
              <a:t> </a:t>
            </a:r>
          </a:p>
          <a:p>
            <a:r>
              <a:rPr lang="en-US" sz="3500" dirty="0"/>
              <a:t>Thanks, </a:t>
            </a:r>
          </a:p>
          <a:p>
            <a:r>
              <a:rPr lang="en-US" sz="3500" dirty="0"/>
              <a:t>Jim</a:t>
            </a:r>
          </a:p>
          <a:p>
            <a:r>
              <a:rPr lang="en-US" sz="3500" dirty="0"/>
              <a:t> </a:t>
            </a:r>
          </a:p>
          <a:p>
            <a:r>
              <a:rPr lang="en-US" sz="3500" b="1" dirty="0"/>
              <a:t>Jim Ayers </a:t>
            </a:r>
            <a:r>
              <a:rPr lang="en-US" sz="3500" dirty="0"/>
              <a:t> </a:t>
            </a:r>
          </a:p>
          <a:p>
            <a:r>
              <a:rPr lang="en-US" sz="3500" dirty="0"/>
              <a:t>Broker | REALTOR®</a:t>
            </a:r>
          </a:p>
          <a:p>
            <a:endParaRPr lang="en-US" dirty="0"/>
          </a:p>
        </p:txBody>
      </p:sp>
      <p:sp>
        <p:nvSpPr>
          <p:cNvPr id="4" name="Slide Number Placeholder 3">
            <a:extLst>
              <a:ext uri="{FF2B5EF4-FFF2-40B4-BE49-F238E27FC236}">
                <a16:creationId xmlns:a16="http://schemas.microsoft.com/office/drawing/2014/main" id="{125B93CF-2717-4F00-8515-BDFC98199625}"/>
              </a:ext>
            </a:extLst>
          </p:cNvPr>
          <p:cNvSpPr>
            <a:spLocks noGrp="1"/>
          </p:cNvSpPr>
          <p:nvPr>
            <p:ph type="sldNum" sz="quarter" idx="12"/>
          </p:nvPr>
        </p:nvSpPr>
        <p:spPr/>
        <p:txBody>
          <a:bodyPr/>
          <a:lstStyle/>
          <a:p>
            <a:fld id="{71AC429D-EBF0-4C8E-911C-B494311731BE}" type="slidenum">
              <a:rPr lang="en-US" smtClean="0"/>
              <a:t>14</a:t>
            </a:fld>
            <a:endParaRPr lang="en-US"/>
          </a:p>
        </p:txBody>
      </p:sp>
    </p:spTree>
    <p:extLst>
      <p:ext uri="{BB962C8B-B14F-4D97-AF65-F5344CB8AC3E}">
        <p14:creationId xmlns:p14="http://schemas.microsoft.com/office/powerpoint/2010/main" val="529600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050D-B885-4CBE-B8F8-A868A3B098AA}"/>
              </a:ext>
            </a:extLst>
          </p:cNvPr>
          <p:cNvSpPr>
            <a:spLocks noGrp="1"/>
          </p:cNvSpPr>
          <p:nvPr>
            <p:ph type="title"/>
          </p:nvPr>
        </p:nvSpPr>
        <p:spPr/>
        <p:txBody>
          <a:bodyPr/>
          <a:lstStyle/>
          <a:p>
            <a:pPr algn="ctr"/>
            <a:r>
              <a:rPr lang="en-US" dirty="0"/>
              <a:t>General Bulkhead Condition</a:t>
            </a:r>
          </a:p>
        </p:txBody>
      </p:sp>
      <p:sp>
        <p:nvSpPr>
          <p:cNvPr id="3" name="Content Placeholder 2">
            <a:extLst>
              <a:ext uri="{FF2B5EF4-FFF2-40B4-BE49-F238E27FC236}">
                <a16:creationId xmlns:a16="http://schemas.microsoft.com/office/drawing/2014/main" id="{D291177A-4A9E-4E02-A55C-CBD49B6AC358}"/>
              </a:ext>
            </a:extLst>
          </p:cNvPr>
          <p:cNvSpPr>
            <a:spLocks noGrp="1"/>
          </p:cNvSpPr>
          <p:nvPr>
            <p:ph idx="1"/>
          </p:nvPr>
        </p:nvSpPr>
        <p:spPr>
          <a:xfrm>
            <a:off x="677334" y="1727201"/>
            <a:ext cx="8596668" cy="4387272"/>
          </a:xfrm>
        </p:spPr>
        <p:txBody>
          <a:bodyPr>
            <a:normAutofit/>
          </a:bodyPr>
          <a:lstStyle/>
          <a:p>
            <a:r>
              <a:rPr lang="en-US" sz="2000" dirty="0"/>
              <a:t>Vertical poles severely deteriorated and rotten (present and past same)</a:t>
            </a:r>
          </a:p>
          <a:p>
            <a:r>
              <a:rPr lang="en-US" sz="2000" dirty="0"/>
              <a:t>Erosion of the beach area at bottom of bulkhead continues yearly that could lead to instability of bulkhead. </a:t>
            </a:r>
          </a:p>
          <a:p>
            <a:r>
              <a:rPr lang="en-US" sz="2000" dirty="0"/>
              <a:t>Backing cloth previously failed, and presently there are many gaps in wood showing backing cloth. We were told that when failure takes place, there will be significant erosion behind bulkhead.</a:t>
            </a:r>
          </a:p>
          <a:p>
            <a:r>
              <a:rPr lang="en-US" sz="2000" dirty="0"/>
              <a:t>Beach pole stair is damaged and dangerous.</a:t>
            </a:r>
          </a:p>
          <a:p>
            <a:r>
              <a:rPr lang="en-US" sz="2000" dirty="0"/>
              <a:t>Bulkhead was about 17-19 years old and required significant maintenance and repairs prior to replacement in about 2004 …We are presently approaching about 16 years with existing bulkhead.</a:t>
            </a:r>
          </a:p>
        </p:txBody>
      </p:sp>
      <p:sp>
        <p:nvSpPr>
          <p:cNvPr id="4" name="Slide Number Placeholder 3">
            <a:extLst>
              <a:ext uri="{FF2B5EF4-FFF2-40B4-BE49-F238E27FC236}">
                <a16:creationId xmlns:a16="http://schemas.microsoft.com/office/drawing/2014/main" id="{F3BBB431-5288-4018-B67C-C149A78839E6}"/>
              </a:ext>
            </a:extLst>
          </p:cNvPr>
          <p:cNvSpPr>
            <a:spLocks noGrp="1"/>
          </p:cNvSpPr>
          <p:nvPr>
            <p:ph type="sldNum" sz="quarter" idx="12"/>
          </p:nvPr>
        </p:nvSpPr>
        <p:spPr/>
        <p:txBody>
          <a:bodyPr/>
          <a:lstStyle/>
          <a:p>
            <a:fld id="{71AC429D-EBF0-4C8E-911C-B494311731BE}" type="slidenum">
              <a:rPr lang="en-US" smtClean="0"/>
              <a:t>15</a:t>
            </a:fld>
            <a:endParaRPr lang="en-US"/>
          </a:p>
        </p:txBody>
      </p:sp>
    </p:spTree>
    <p:extLst>
      <p:ext uri="{BB962C8B-B14F-4D97-AF65-F5344CB8AC3E}">
        <p14:creationId xmlns:p14="http://schemas.microsoft.com/office/powerpoint/2010/main" val="12176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Bulkhead Committee has Learned a Lot</a:t>
            </a:r>
          </a:p>
        </p:txBody>
      </p:sp>
      <p:sp>
        <p:nvSpPr>
          <p:cNvPr id="3" name="Content Placeholder 2"/>
          <p:cNvSpPr>
            <a:spLocks noGrp="1"/>
          </p:cNvSpPr>
          <p:nvPr>
            <p:ph idx="1"/>
          </p:nvPr>
        </p:nvSpPr>
        <p:spPr>
          <a:xfrm>
            <a:off x="677334" y="1607127"/>
            <a:ext cx="8596668" cy="4590473"/>
          </a:xfrm>
        </p:spPr>
        <p:txBody>
          <a:bodyPr/>
          <a:lstStyle/>
          <a:p>
            <a:r>
              <a:rPr lang="en-US" dirty="0"/>
              <a:t>The Bulkhead Committee identified and solicited interest from 9 potential bulkhead contractors and 5 contractors visited us and provided feedback and costs based on their experience.</a:t>
            </a:r>
          </a:p>
          <a:p>
            <a:r>
              <a:rPr lang="en-US" dirty="0"/>
              <a:t>Members of the Committee have talked with the Area Biologist from the Washington State Department of Fish and Wildlife, Shoreline Permitting Specialists from Island County, and engineers and permitting specialists in private practice.</a:t>
            </a:r>
          </a:p>
          <a:p>
            <a:r>
              <a:rPr lang="en-US" dirty="0"/>
              <a:t>Members of the committee have visited other sites to look at examples of shoreline bulkheads.</a:t>
            </a:r>
          </a:p>
          <a:p>
            <a:r>
              <a:rPr lang="en-US" dirty="0"/>
              <a:t>In talking with Island County shoreline specialists, they identified the Northwest Straits Foundation who had state and federal grant money to evaluate shoreline conditions, who hired Coastal Geologic Services to evaluate our shoreline.</a:t>
            </a:r>
          </a:p>
          <a:p>
            <a:endParaRPr lang="en-US" dirty="0"/>
          </a:p>
          <a:p>
            <a:endParaRPr lang="en-US" dirty="0"/>
          </a:p>
        </p:txBody>
      </p:sp>
      <p:sp>
        <p:nvSpPr>
          <p:cNvPr id="4" name="Slide Number Placeholder 3">
            <a:extLst>
              <a:ext uri="{FF2B5EF4-FFF2-40B4-BE49-F238E27FC236}">
                <a16:creationId xmlns:a16="http://schemas.microsoft.com/office/drawing/2014/main" id="{CAC9AFD0-A2E5-4B4F-A528-CEF3A8F430FB}"/>
              </a:ext>
            </a:extLst>
          </p:cNvPr>
          <p:cNvSpPr>
            <a:spLocks noGrp="1"/>
          </p:cNvSpPr>
          <p:nvPr>
            <p:ph type="sldNum" sz="quarter" idx="12"/>
          </p:nvPr>
        </p:nvSpPr>
        <p:spPr/>
        <p:txBody>
          <a:bodyPr/>
          <a:lstStyle/>
          <a:p>
            <a:fld id="{71AC429D-EBF0-4C8E-911C-B494311731BE}" type="slidenum">
              <a:rPr lang="en-US" smtClean="0"/>
              <a:t>16</a:t>
            </a:fld>
            <a:endParaRPr lang="en-US"/>
          </a:p>
        </p:txBody>
      </p:sp>
    </p:spTree>
    <p:extLst>
      <p:ext uri="{BB962C8B-B14F-4D97-AF65-F5344CB8AC3E}">
        <p14:creationId xmlns:p14="http://schemas.microsoft.com/office/powerpoint/2010/main" val="731135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5B2A-7CB8-4E7F-855E-281CE2C9C9AC}"/>
              </a:ext>
            </a:extLst>
          </p:cNvPr>
          <p:cNvSpPr>
            <a:spLocks noGrp="1"/>
          </p:cNvSpPr>
          <p:nvPr>
            <p:ph type="title"/>
          </p:nvPr>
        </p:nvSpPr>
        <p:spPr>
          <a:xfrm>
            <a:off x="677334" y="609600"/>
            <a:ext cx="8596668" cy="907915"/>
          </a:xfrm>
        </p:spPr>
        <p:txBody>
          <a:bodyPr/>
          <a:lstStyle/>
          <a:p>
            <a:pPr algn="ctr"/>
            <a:r>
              <a:rPr lang="en-US" dirty="0"/>
              <a:t>Coastal Geologic Services Study-2019</a:t>
            </a:r>
          </a:p>
        </p:txBody>
      </p:sp>
      <p:sp>
        <p:nvSpPr>
          <p:cNvPr id="3" name="Content Placeholder 2">
            <a:extLst>
              <a:ext uri="{FF2B5EF4-FFF2-40B4-BE49-F238E27FC236}">
                <a16:creationId xmlns:a16="http://schemas.microsoft.com/office/drawing/2014/main" id="{82217ABD-FDD7-4DCF-8348-82FBB50F864C}"/>
              </a:ext>
            </a:extLst>
          </p:cNvPr>
          <p:cNvSpPr>
            <a:spLocks noGrp="1"/>
          </p:cNvSpPr>
          <p:nvPr>
            <p:ph idx="1"/>
          </p:nvPr>
        </p:nvSpPr>
        <p:spPr>
          <a:xfrm>
            <a:off x="677334" y="1585609"/>
            <a:ext cx="8596668" cy="4455753"/>
          </a:xfrm>
        </p:spPr>
        <p:txBody>
          <a:bodyPr>
            <a:normAutofit/>
          </a:bodyPr>
          <a:lstStyle/>
          <a:p>
            <a:pPr marL="0" indent="0">
              <a:buNone/>
            </a:pPr>
            <a:r>
              <a:rPr lang="en-US" dirty="0"/>
              <a:t>Permitting agencies do not like bulkheads and would much rather see “soft shore” approach.</a:t>
            </a:r>
          </a:p>
          <a:p>
            <a:r>
              <a:rPr lang="en-US" dirty="0"/>
              <a:t>Northwest Straits Foundation Grant paid for feasibility study to change to soft shore at no cost to Brutus. </a:t>
            </a:r>
          </a:p>
          <a:p>
            <a:r>
              <a:rPr lang="en-US" dirty="0"/>
              <a:t>The report provides outline of existing site conditions and proposed recommendations.</a:t>
            </a:r>
          </a:p>
          <a:p>
            <a:r>
              <a:rPr lang="en-US" dirty="0"/>
              <a:t>Evaluated the feasibility of full or partial bulkhead removal and replacement.</a:t>
            </a:r>
          </a:p>
          <a:p>
            <a:r>
              <a:rPr lang="en-US" dirty="0"/>
              <a:t>Concluded that coastal configuration and wave environment would make soft shore infeasible.</a:t>
            </a:r>
          </a:p>
          <a:p>
            <a:r>
              <a:rPr lang="en-US" dirty="0"/>
              <a:t>Brutus added contract for $500 to extend study to include comparison of bulkhead alternatives</a:t>
            </a:r>
          </a:p>
          <a:p>
            <a:endParaRPr lang="en-US" dirty="0"/>
          </a:p>
          <a:p>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CFA2430D-83F2-4777-9BDC-A3E8F76DB1BE}"/>
              </a:ext>
            </a:extLst>
          </p:cNvPr>
          <p:cNvSpPr>
            <a:spLocks noGrp="1"/>
          </p:cNvSpPr>
          <p:nvPr>
            <p:ph type="sldNum" sz="quarter" idx="12"/>
          </p:nvPr>
        </p:nvSpPr>
        <p:spPr/>
        <p:txBody>
          <a:bodyPr/>
          <a:lstStyle/>
          <a:p>
            <a:fld id="{71AC429D-EBF0-4C8E-911C-B494311731BE}" type="slidenum">
              <a:rPr lang="en-US" smtClean="0"/>
              <a:t>17</a:t>
            </a:fld>
            <a:endParaRPr lang="en-US"/>
          </a:p>
        </p:txBody>
      </p:sp>
    </p:spTree>
    <p:extLst>
      <p:ext uri="{BB962C8B-B14F-4D97-AF65-F5344CB8AC3E}">
        <p14:creationId xmlns:p14="http://schemas.microsoft.com/office/powerpoint/2010/main" val="187704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10E3-9831-41FB-8574-84CEE362E8EC}"/>
              </a:ext>
            </a:extLst>
          </p:cNvPr>
          <p:cNvSpPr>
            <a:spLocks noGrp="1"/>
          </p:cNvSpPr>
          <p:nvPr>
            <p:ph type="title"/>
          </p:nvPr>
        </p:nvSpPr>
        <p:spPr/>
        <p:txBody>
          <a:bodyPr/>
          <a:lstStyle/>
          <a:p>
            <a:pPr algn="ctr"/>
            <a:r>
              <a:rPr lang="en-US" dirty="0"/>
              <a:t>Coastal Geologic Services Study-2019</a:t>
            </a:r>
          </a:p>
        </p:txBody>
      </p:sp>
      <p:sp>
        <p:nvSpPr>
          <p:cNvPr id="3" name="Content Placeholder 2">
            <a:extLst>
              <a:ext uri="{FF2B5EF4-FFF2-40B4-BE49-F238E27FC236}">
                <a16:creationId xmlns:a16="http://schemas.microsoft.com/office/drawing/2014/main" id="{252648BF-8F6D-4788-AF1D-BF2FCE38655E}"/>
              </a:ext>
            </a:extLst>
          </p:cNvPr>
          <p:cNvSpPr>
            <a:spLocks noGrp="1"/>
          </p:cNvSpPr>
          <p:nvPr>
            <p:ph idx="1"/>
          </p:nvPr>
        </p:nvSpPr>
        <p:spPr>
          <a:xfrm>
            <a:off x="838200" y="1825625"/>
            <a:ext cx="8915400" cy="4351338"/>
          </a:xfrm>
        </p:spPr>
        <p:txBody>
          <a:bodyPr/>
          <a:lstStyle/>
          <a:p>
            <a:pPr>
              <a:buFont typeface="Wingdings" panose="05000000000000000000" pitchFamily="2" charset="2"/>
              <a:buChar char="q"/>
            </a:pPr>
            <a:r>
              <a:rPr lang="en-US" b="1" dirty="0"/>
              <a:t>Conclusions and Recommendations</a:t>
            </a:r>
            <a:endParaRPr lang="en-US" dirty="0"/>
          </a:p>
          <a:p>
            <a:r>
              <a:rPr lang="en-US" u="sng" dirty="0"/>
              <a:t>The slides along the bluff all appear to be shallow surficial slides, with loss of only several feet of weathered soils with each slide. </a:t>
            </a:r>
          </a:p>
          <a:p>
            <a:r>
              <a:rPr lang="en-US" dirty="0"/>
              <a:t>No evidence of large of deep‐seated slides was found in the area during the site visit. </a:t>
            </a:r>
          </a:p>
          <a:p>
            <a:r>
              <a:rPr lang="en-US" u="sng" dirty="0"/>
              <a:t>The decision regarding potential wall removal revolves around the need to preserve the trail in the next few decades, as well as the </a:t>
            </a:r>
            <a:r>
              <a:rPr lang="en-US" b="1" u="sng" dirty="0"/>
              <a:t>repeated costs of rebuilding the pile wall. </a:t>
            </a:r>
          </a:p>
          <a:p>
            <a:endParaRPr lang="en-US" dirty="0"/>
          </a:p>
        </p:txBody>
      </p:sp>
      <p:sp>
        <p:nvSpPr>
          <p:cNvPr id="4" name="Slide Number Placeholder 3">
            <a:extLst>
              <a:ext uri="{FF2B5EF4-FFF2-40B4-BE49-F238E27FC236}">
                <a16:creationId xmlns:a16="http://schemas.microsoft.com/office/drawing/2014/main" id="{3FB45EC1-3BC3-4356-98E3-6CCC458695D6}"/>
              </a:ext>
            </a:extLst>
          </p:cNvPr>
          <p:cNvSpPr>
            <a:spLocks noGrp="1"/>
          </p:cNvSpPr>
          <p:nvPr>
            <p:ph type="sldNum" sz="quarter" idx="12"/>
          </p:nvPr>
        </p:nvSpPr>
        <p:spPr/>
        <p:txBody>
          <a:bodyPr/>
          <a:lstStyle/>
          <a:p>
            <a:fld id="{71AC429D-EBF0-4C8E-911C-B494311731BE}" type="slidenum">
              <a:rPr lang="en-US" smtClean="0"/>
              <a:t>18</a:t>
            </a:fld>
            <a:endParaRPr lang="en-US"/>
          </a:p>
        </p:txBody>
      </p:sp>
    </p:spTree>
    <p:extLst>
      <p:ext uri="{BB962C8B-B14F-4D97-AF65-F5344CB8AC3E}">
        <p14:creationId xmlns:p14="http://schemas.microsoft.com/office/powerpoint/2010/main" val="2707282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1468-3DC0-4878-82FD-172B6A7ADACC}"/>
              </a:ext>
            </a:extLst>
          </p:cNvPr>
          <p:cNvSpPr>
            <a:spLocks noGrp="1"/>
          </p:cNvSpPr>
          <p:nvPr>
            <p:ph type="title"/>
          </p:nvPr>
        </p:nvSpPr>
        <p:spPr>
          <a:xfrm>
            <a:off x="838200" y="365126"/>
            <a:ext cx="8712200" cy="888206"/>
          </a:xfrm>
        </p:spPr>
        <p:txBody>
          <a:bodyPr/>
          <a:lstStyle/>
          <a:p>
            <a:pPr algn="ctr"/>
            <a:r>
              <a:rPr lang="en-US" dirty="0"/>
              <a:t>Coastal Geologic Services Study-2019</a:t>
            </a:r>
          </a:p>
        </p:txBody>
      </p:sp>
      <p:sp>
        <p:nvSpPr>
          <p:cNvPr id="3" name="Content Placeholder 2">
            <a:extLst>
              <a:ext uri="{FF2B5EF4-FFF2-40B4-BE49-F238E27FC236}">
                <a16:creationId xmlns:a16="http://schemas.microsoft.com/office/drawing/2014/main" id="{65B9595D-43E5-4F7D-8EB9-0C4E86C2996F}"/>
              </a:ext>
            </a:extLst>
          </p:cNvPr>
          <p:cNvSpPr>
            <a:spLocks noGrp="1"/>
          </p:cNvSpPr>
          <p:nvPr>
            <p:ph idx="1"/>
          </p:nvPr>
        </p:nvSpPr>
        <p:spPr>
          <a:xfrm>
            <a:off x="997225" y="1253330"/>
            <a:ext cx="8645539" cy="5239544"/>
          </a:xfrm>
        </p:spPr>
        <p:txBody>
          <a:bodyPr>
            <a:normAutofit/>
          </a:bodyPr>
          <a:lstStyle/>
          <a:p>
            <a:pPr>
              <a:buFont typeface="Wingdings" panose="05000000000000000000" pitchFamily="2" charset="2"/>
              <a:buChar char="q"/>
            </a:pPr>
            <a:r>
              <a:rPr lang="en-US" sz="2000" b="1" dirty="0"/>
              <a:t>Full Bulkhead Removal Alternative</a:t>
            </a:r>
            <a:endParaRPr lang="en-US" sz="2000" dirty="0"/>
          </a:p>
          <a:p>
            <a:r>
              <a:rPr lang="en-US" sz="2000" dirty="0"/>
              <a:t>With full bulkhead removal, erosion of the shoreline would accelerate and progress back towards the bluff. Portions of the trail would likely fail within 5 years or so. If maintaining the trail and beach access is important, a simple full wall removal would not be feasible.   </a:t>
            </a:r>
            <a:r>
              <a:rPr lang="en-US" sz="2000" u="sng" dirty="0"/>
              <a:t> </a:t>
            </a:r>
            <a:endParaRPr lang="en-US" sz="2000" dirty="0"/>
          </a:p>
          <a:p>
            <a:r>
              <a:rPr lang="en-US" sz="2000" dirty="0"/>
              <a:t>Upper bluff recession in the first 10‐20 years following bulkhead removal is estimated at up to approximately 10 FT and would continue over time. (This means that the top of slope would move back towards the homes at the top of the bluff by this average amount – some could be more / some could be less).</a:t>
            </a:r>
          </a:p>
          <a:p>
            <a:pPr>
              <a:buFont typeface="Wingdings" panose="05000000000000000000" pitchFamily="2" charset="2"/>
              <a:buChar char="q"/>
            </a:pPr>
            <a:r>
              <a:rPr lang="en-US" sz="2000" b="1" dirty="0"/>
              <a:t>Partial Bulkhead Removal Alternative</a:t>
            </a:r>
          </a:p>
          <a:p>
            <a:r>
              <a:rPr lang="en-US" sz="2000" dirty="0"/>
              <a:t>It would expose the lower bluff and the south end to some                            additional erosion landward of some Brutus properties. </a:t>
            </a:r>
          </a:p>
          <a:p>
            <a:pPr marL="0" indent="0">
              <a:buNone/>
            </a:pPr>
            <a:endParaRPr lang="en-US" sz="2000" dirty="0"/>
          </a:p>
        </p:txBody>
      </p:sp>
      <p:sp>
        <p:nvSpPr>
          <p:cNvPr id="4" name="Slide Number Placeholder 3">
            <a:extLst>
              <a:ext uri="{FF2B5EF4-FFF2-40B4-BE49-F238E27FC236}">
                <a16:creationId xmlns:a16="http://schemas.microsoft.com/office/drawing/2014/main" id="{2E0D3C9F-8965-480E-9F22-7B590EE6D1E6}"/>
              </a:ext>
            </a:extLst>
          </p:cNvPr>
          <p:cNvSpPr>
            <a:spLocks noGrp="1"/>
          </p:cNvSpPr>
          <p:nvPr>
            <p:ph type="sldNum" sz="quarter" idx="12"/>
          </p:nvPr>
        </p:nvSpPr>
        <p:spPr/>
        <p:txBody>
          <a:bodyPr/>
          <a:lstStyle/>
          <a:p>
            <a:fld id="{71AC429D-EBF0-4C8E-911C-B494311731BE}" type="slidenum">
              <a:rPr lang="en-US" smtClean="0"/>
              <a:t>19</a:t>
            </a:fld>
            <a:endParaRPr lang="en-US"/>
          </a:p>
        </p:txBody>
      </p:sp>
    </p:spTree>
    <p:extLst>
      <p:ext uri="{BB962C8B-B14F-4D97-AF65-F5344CB8AC3E}">
        <p14:creationId xmlns:p14="http://schemas.microsoft.com/office/powerpoint/2010/main" val="187098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6D50-D11C-4EC3-A546-422E7A02C06C}"/>
              </a:ext>
            </a:extLst>
          </p:cNvPr>
          <p:cNvSpPr>
            <a:spLocks noGrp="1"/>
          </p:cNvSpPr>
          <p:nvPr>
            <p:ph type="title"/>
          </p:nvPr>
        </p:nvSpPr>
        <p:spPr/>
        <p:txBody>
          <a:bodyPr/>
          <a:lstStyle/>
          <a:p>
            <a:pPr algn="ctr"/>
            <a:r>
              <a:rPr lang="en-US" dirty="0"/>
              <a:t>Your Brutus Bulkhead Committee</a:t>
            </a:r>
          </a:p>
        </p:txBody>
      </p:sp>
      <p:sp>
        <p:nvSpPr>
          <p:cNvPr id="3" name="Content Placeholder 2">
            <a:extLst>
              <a:ext uri="{FF2B5EF4-FFF2-40B4-BE49-F238E27FC236}">
                <a16:creationId xmlns:a16="http://schemas.microsoft.com/office/drawing/2014/main" id="{F3921447-301D-4113-A53D-60CEFDBE7B77}"/>
              </a:ext>
            </a:extLst>
          </p:cNvPr>
          <p:cNvSpPr>
            <a:spLocks noGrp="1"/>
          </p:cNvSpPr>
          <p:nvPr>
            <p:ph idx="1"/>
          </p:nvPr>
        </p:nvSpPr>
        <p:spPr/>
        <p:txBody>
          <a:bodyPr/>
          <a:lstStyle/>
          <a:p>
            <a:r>
              <a:rPr lang="en-US" dirty="0"/>
              <a:t>Dennis Stettler (chair)</a:t>
            </a:r>
          </a:p>
          <a:p>
            <a:r>
              <a:rPr lang="en-US" dirty="0"/>
              <a:t>Fred Allie</a:t>
            </a:r>
          </a:p>
          <a:p>
            <a:r>
              <a:rPr lang="en-US" dirty="0"/>
              <a:t>Steve Solatka</a:t>
            </a:r>
          </a:p>
          <a:p>
            <a:r>
              <a:rPr lang="en-US" dirty="0"/>
              <a:t>Ronald Moe</a:t>
            </a:r>
          </a:p>
          <a:p>
            <a:r>
              <a:rPr lang="en-US" dirty="0"/>
              <a:t>Ken Harvey</a:t>
            </a:r>
          </a:p>
          <a:p>
            <a:r>
              <a:rPr lang="en-US" dirty="0"/>
              <a:t>Larry Ringstad</a:t>
            </a:r>
          </a:p>
          <a:p>
            <a:r>
              <a:rPr lang="en-US" dirty="0"/>
              <a:t>Ron Louviere</a:t>
            </a:r>
          </a:p>
        </p:txBody>
      </p:sp>
      <p:sp>
        <p:nvSpPr>
          <p:cNvPr id="4" name="Slide Number Placeholder 3">
            <a:extLst>
              <a:ext uri="{FF2B5EF4-FFF2-40B4-BE49-F238E27FC236}">
                <a16:creationId xmlns:a16="http://schemas.microsoft.com/office/drawing/2014/main" id="{D68CFACB-684F-4E86-BA37-769BA08C73CF}"/>
              </a:ext>
            </a:extLst>
          </p:cNvPr>
          <p:cNvSpPr>
            <a:spLocks noGrp="1"/>
          </p:cNvSpPr>
          <p:nvPr>
            <p:ph type="sldNum" sz="quarter" idx="12"/>
          </p:nvPr>
        </p:nvSpPr>
        <p:spPr/>
        <p:txBody>
          <a:bodyPr/>
          <a:lstStyle/>
          <a:p>
            <a:fld id="{71AC429D-EBF0-4C8E-911C-B494311731BE}" type="slidenum">
              <a:rPr lang="en-US" smtClean="0"/>
              <a:t>2</a:t>
            </a:fld>
            <a:endParaRPr lang="en-US"/>
          </a:p>
        </p:txBody>
      </p:sp>
    </p:spTree>
    <p:extLst>
      <p:ext uri="{BB962C8B-B14F-4D97-AF65-F5344CB8AC3E}">
        <p14:creationId xmlns:p14="http://schemas.microsoft.com/office/powerpoint/2010/main" val="874769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5DDBD-00F5-4C8F-9F7A-B3284FD1AD98}"/>
              </a:ext>
            </a:extLst>
          </p:cNvPr>
          <p:cNvSpPr>
            <a:spLocks noGrp="1"/>
          </p:cNvSpPr>
          <p:nvPr>
            <p:ph type="title"/>
          </p:nvPr>
        </p:nvSpPr>
        <p:spPr>
          <a:xfrm>
            <a:off x="838200" y="365126"/>
            <a:ext cx="8702965" cy="628788"/>
          </a:xfrm>
        </p:spPr>
        <p:txBody>
          <a:bodyPr>
            <a:normAutofit fontScale="90000"/>
          </a:bodyPr>
          <a:lstStyle/>
          <a:p>
            <a:pPr algn="ctr"/>
            <a:r>
              <a:rPr lang="en-US" dirty="0"/>
              <a:t>Coastal Geologic Services Study-2019</a:t>
            </a:r>
          </a:p>
        </p:txBody>
      </p:sp>
      <p:sp>
        <p:nvSpPr>
          <p:cNvPr id="3" name="Content Placeholder 2">
            <a:extLst>
              <a:ext uri="{FF2B5EF4-FFF2-40B4-BE49-F238E27FC236}">
                <a16:creationId xmlns:a16="http://schemas.microsoft.com/office/drawing/2014/main" id="{63D1A9F8-BACC-4EE8-98F2-1565A8A025ED}"/>
              </a:ext>
            </a:extLst>
          </p:cNvPr>
          <p:cNvSpPr>
            <a:spLocks noGrp="1"/>
          </p:cNvSpPr>
          <p:nvPr>
            <p:ph idx="1"/>
          </p:nvPr>
        </p:nvSpPr>
        <p:spPr>
          <a:xfrm>
            <a:off x="838201" y="993914"/>
            <a:ext cx="8702964" cy="5287616"/>
          </a:xfrm>
        </p:spPr>
        <p:txBody>
          <a:bodyPr>
            <a:normAutofit/>
          </a:bodyPr>
          <a:lstStyle/>
          <a:p>
            <a:pPr>
              <a:buFont typeface="Wingdings" panose="05000000000000000000" pitchFamily="2" charset="2"/>
              <a:buChar char="q"/>
            </a:pPr>
            <a:r>
              <a:rPr lang="en-US" dirty="0"/>
              <a:t>The objective of the Coastal Geologic Services Study conducted for the Northwest Straits Foundation was to evaluate the feasibility of removing all or a portion of the bulkhead and allowing the shoreline to revert to a more natural condition.</a:t>
            </a:r>
          </a:p>
          <a:p>
            <a:pPr>
              <a:buFont typeface="Wingdings" panose="05000000000000000000" pitchFamily="2" charset="2"/>
              <a:buChar char="q"/>
            </a:pPr>
            <a:r>
              <a:rPr lang="en-US" dirty="0"/>
              <a:t>The report demonstrated that without the bulkhead in place, shoreline erosion would occur that would allow the shoreline to erode into the bluff. As the toe of the bluff is eroded, landslides would occur that would move the top of the bluff closer to the bluff-top homes over a period of time.</a:t>
            </a:r>
          </a:p>
          <a:p>
            <a:pPr>
              <a:buFont typeface="Wingdings" panose="05000000000000000000" pitchFamily="2" charset="2"/>
              <a:buChar char="q"/>
            </a:pPr>
            <a:r>
              <a:rPr lang="en-US" dirty="0"/>
              <a:t>The eventual result would be loss of the trail and beach access at Brutus and increased susceptibility of the homes at the top of the bluff to landslides.</a:t>
            </a:r>
          </a:p>
          <a:p>
            <a:pPr>
              <a:buFont typeface="Wingdings" panose="05000000000000000000" pitchFamily="2" charset="2"/>
              <a:buChar char="q"/>
            </a:pPr>
            <a:endParaRPr lang="en-US" dirty="0"/>
          </a:p>
          <a:p>
            <a:pPr>
              <a:buFont typeface="Wingdings" panose="05000000000000000000" pitchFamily="2" charset="2"/>
              <a:buChar char="q"/>
            </a:pPr>
            <a:r>
              <a:rPr lang="en-US" sz="2000" b="1" dirty="0"/>
              <a:t>The Bulkhead Committee and the BMA Board concur that full or partial removal of the bulkhead is not acceptable given the probable eventual outcome.</a:t>
            </a:r>
          </a:p>
        </p:txBody>
      </p:sp>
      <p:sp>
        <p:nvSpPr>
          <p:cNvPr id="4" name="Slide Number Placeholder 3">
            <a:extLst>
              <a:ext uri="{FF2B5EF4-FFF2-40B4-BE49-F238E27FC236}">
                <a16:creationId xmlns:a16="http://schemas.microsoft.com/office/drawing/2014/main" id="{A1734D81-FDF5-40D8-BEB3-AEC8F81605B9}"/>
              </a:ext>
            </a:extLst>
          </p:cNvPr>
          <p:cNvSpPr>
            <a:spLocks noGrp="1"/>
          </p:cNvSpPr>
          <p:nvPr>
            <p:ph type="sldNum" sz="quarter" idx="12"/>
          </p:nvPr>
        </p:nvSpPr>
        <p:spPr/>
        <p:txBody>
          <a:bodyPr/>
          <a:lstStyle/>
          <a:p>
            <a:fld id="{71AC429D-EBF0-4C8E-911C-B494311731BE}" type="slidenum">
              <a:rPr lang="en-US" smtClean="0"/>
              <a:t>20</a:t>
            </a:fld>
            <a:endParaRPr lang="en-US"/>
          </a:p>
        </p:txBody>
      </p:sp>
    </p:spTree>
    <p:extLst>
      <p:ext uri="{BB962C8B-B14F-4D97-AF65-F5344CB8AC3E}">
        <p14:creationId xmlns:p14="http://schemas.microsoft.com/office/powerpoint/2010/main" val="2705568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785DA7CA-6BF8-4C99-B4D0-9568ADC64A4D}"/>
              </a:ext>
            </a:extLst>
          </p:cNvPr>
          <p:cNvGraphicFramePr>
            <a:graphicFrameLocks noGrp="1"/>
          </p:cNvGraphicFramePr>
          <p:nvPr>
            <p:ph idx="4294967295"/>
            <p:extLst>
              <p:ext uri="{D42A27DB-BD31-4B8C-83A1-F6EECF244321}">
                <p14:modId xmlns:p14="http://schemas.microsoft.com/office/powerpoint/2010/main" val="2006044391"/>
              </p:ext>
            </p:extLst>
          </p:nvPr>
        </p:nvGraphicFramePr>
        <p:xfrm>
          <a:off x="0" y="751241"/>
          <a:ext cx="9455285" cy="5760994"/>
        </p:xfrm>
        <a:graphic>
          <a:graphicData uri="http://schemas.openxmlformats.org/drawingml/2006/table">
            <a:tbl>
              <a:tblPr firstRow="1" bandRow="1">
                <a:tableStyleId>{5C22544A-7EE6-4342-B048-85BDC9FD1C3A}</a:tableStyleId>
              </a:tblPr>
              <a:tblGrid>
                <a:gridCol w="1891057">
                  <a:extLst>
                    <a:ext uri="{9D8B030D-6E8A-4147-A177-3AD203B41FA5}">
                      <a16:colId xmlns:a16="http://schemas.microsoft.com/office/drawing/2014/main" val="3430562083"/>
                    </a:ext>
                  </a:extLst>
                </a:gridCol>
                <a:gridCol w="1891057">
                  <a:extLst>
                    <a:ext uri="{9D8B030D-6E8A-4147-A177-3AD203B41FA5}">
                      <a16:colId xmlns:a16="http://schemas.microsoft.com/office/drawing/2014/main" val="1579305992"/>
                    </a:ext>
                  </a:extLst>
                </a:gridCol>
                <a:gridCol w="2287065">
                  <a:extLst>
                    <a:ext uri="{9D8B030D-6E8A-4147-A177-3AD203B41FA5}">
                      <a16:colId xmlns:a16="http://schemas.microsoft.com/office/drawing/2014/main" val="2738186776"/>
                    </a:ext>
                  </a:extLst>
                </a:gridCol>
                <a:gridCol w="1814498">
                  <a:extLst>
                    <a:ext uri="{9D8B030D-6E8A-4147-A177-3AD203B41FA5}">
                      <a16:colId xmlns:a16="http://schemas.microsoft.com/office/drawing/2014/main" val="2870671275"/>
                    </a:ext>
                  </a:extLst>
                </a:gridCol>
                <a:gridCol w="1571608">
                  <a:extLst>
                    <a:ext uri="{9D8B030D-6E8A-4147-A177-3AD203B41FA5}">
                      <a16:colId xmlns:a16="http://schemas.microsoft.com/office/drawing/2014/main" val="50761330"/>
                    </a:ext>
                  </a:extLst>
                </a:gridCol>
              </a:tblGrid>
              <a:tr h="569432">
                <a:tc>
                  <a:txBody>
                    <a:bodyPr/>
                    <a:lstStyle/>
                    <a:p>
                      <a:r>
                        <a:rPr lang="en-US" sz="1600" b="1" dirty="0"/>
                        <a:t>Armor Type</a:t>
                      </a:r>
                    </a:p>
                  </a:txBody>
                  <a:tcPr/>
                </a:tc>
                <a:tc>
                  <a:txBody>
                    <a:bodyPr/>
                    <a:lstStyle/>
                    <a:p>
                      <a:r>
                        <a:rPr lang="en-US" sz="1600" b="1" dirty="0"/>
                        <a:t>Pros</a:t>
                      </a:r>
                    </a:p>
                  </a:txBody>
                  <a:tcPr/>
                </a:tc>
                <a:tc>
                  <a:txBody>
                    <a:bodyPr/>
                    <a:lstStyle/>
                    <a:p>
                      <a:r>
                        <a:rPr lang="en-US" sz="1600" b="1" dirty="0"/>
                        <a:t>Cons</a:t>
                      </a:r>
                    </a:p>
                  </a:txBody>
                  <a:tcPr/>
                </a:tc>
                <a:tc>
                  <a:txBody>
                    <a:bodyPr/>
                    <a:lstStyle/>
                    <a:p>
                      <a:r>
                        <a:rPr lang="en-US" sz="1600" b="1" dirty="0"/>
                        <a:t>Permit Feasibility</a:t>
                      </a:r>
                    </a:p>
                  </a:txBody>
                  <a:tcPr/>
                </a:tc>
                <a:tc>
                  <a:txBody>
                    <a:bodyPr/>
                    <a:lstStyle/>
                    <a:p>
                      <a:r>
                        <a:rPr lang="en-US" sz="1600" b="1" dirty="0"/>
                        <a:t>Cost $ Low to high</a:t>
                      </a:r>
                    </a:p>
                  </a:txBody>
                  <a:tcPr/>
                </a:tc>
                <a:extLst>
                  <a:ext uri="{0D108BD9-81ED-4DB2-BD59-A6C34878D82A}">
                    <a16:rowId xmlns:a16="http://schemas.microsoft.com/office/drawing/2014/main" val="2029137662"/>
                  </a:ext>
                </a:extLst>
              </a:tr>
              <a:tr h="629372">
                <a:tc>
                  <a:txBody>
                    <a:bodyPr/>
                    <a:lstStyle/>
                    <a:p>
                      <a:r>
                        <a:rPr lang="en-US" sz="1200" dirty="0"/>
                        <a:t>Wood pile bulkhead</a:t>
                      </a:r>
                    </a:p>
                  </a:txBody>
                  <a:tcPr/>
                </a:tc>
                <a:tc>
                  <a:txBody>
                    <a:bodyPr/>
                    <a:lstStyle/>
                    <a:p>
                      <a:r>
                        <a:rPr lang="en-US" sz="1200" dirty="0"/>
                        <a:t>In-kind replacement</a:t>
                      </a:r>
                    </a:p>
                    <a:p>
                      <a:r>
                        <a:rPr lang="en-US" sz="1200" dirty="0"/>
                        <a:t>(better for permitting) relatively low profile</a:t>
                      </a:r>
                    </a:p>
                  </a:txBody>
                  <a:tcPr/>
                </a:tc>
                <a:tc>
                  <a:txBody>
                    <a:bodyPr/>
                    <a:lstStyle/>
                    <a:p>
                      <a:r>
                        <a:rPr lang="en-US" sz="1200" dirty="0"/>
                        <a:t>Lifespan shorter (-20 </a:t>
                      </a:r>
                      <a:r>
                        <a:rPr lang="en-US" sz="1200" dirty="0" err="1"/>
                        <a:t>yrs</a:t>
                      </a:r>
                      <a:r>
                        <a:rPr lang="en-US" sz="1200" dirty="0"/>
                        <a:t>)</a:t>
                      </a:r>
                    </a:p>
                  </a:txBody>
                  <a:tcPr/>
                </a:tc>
                <a:tc>
                  <a:txBody>
                    <a:bodyPr/>
                    <a:lstStyle/>
                    <a:p>
                      <a:r>
                        <a:rPr lang="en-US" sz="1200" dirty="0"/>
                        <a:t>Moderate</a:t>
                      </a:r>
                    </a:p>
                  </a:txBody>
                  <a:tcPr/>
                </a:tc>
                <a:tc>
                  <a:txBody>
                    <a:bodyPr/>
                    <a:lstStyle/>
                    <a:p>
                      <a:r>
                        <a:rPr lang="en-US" sz="1200" dirty="0"/>
                        <a:t>$$$</a:t>
                      </a:r>
                    </a:p>
                  </a:txBody>
                  <a:tcPr/>
                </a:tc>
                <a:extLst>
                  <a:ext uri="{0D108BD9-81ED-4DB2-BD59-A6C34878D82A}">
                    <a16:rowId xmlns:a16="http://schemas.microsoft.com/office/drawing/2014/main" val="4219399775"/>
                  </a:ext>
                </a:extLst>
              </a:tr>
              <a:tr h="629372">
                <a:tc>
                  <a:txBody>
                    <a:bodyPr/>
                    <a:lstStyle/>
                    <a:p>
                      <a:r>
                        <a:rPr lang="en-US" sz="1200" dirty="0"/>
                        <a:t>Steel sheet pile wall</a:t>
                      </a:r>
                    </a:p>
                  </a:txBody>
                  <a:tcPr/>
                </a:tc>
                <a:tc>
                  <a:txBody>
                    <a:bodyPr/>
                    <a:lstStyle/>
                    <a:p>
                      <a:r>
                        <a:rPr lang="en-US" sz="1200" dirty="0"/>
                        <a:t>Durable and low profile. Lifespan longer (40-60  </a:t>
                      </a:r>
                      <a:r>
                        <a:rPr lang="en-US" sz="1200" dirty="0" err="1"/>
                        <a:t>yrs</a:t>
                      </a:r>
                      <a:r>
                        <a:rPr lang="en-US" sz="1200" dirty="0"/>
                        <a:t>)</a:t>
                      </a:r>
                    </a:p>
                  </a:txBody>
                  <a:tcPr/>
                </a:tc>
                <a:tc>
                  <a:txBody>
                    <a:bodyPr/>
                    <a:lstStyle/>
                    <a:p>
                      <a:r>
                        <a:rPr lang="en-US" sz="1200" dirty="0"/>
                        <a:t>Specialized equipment needed</a:t>
                      </a:r>
                    </a:p>
                  </a:txBody>
                  <a:tcPr/>
                </a:tc>
                <a:tc>
                  <a:txBody>
                    <a:bodyPr/>
                    <a:lstStyle/>
                    <a:p>
                      <a:r>
                        <a:rPr lang="en-US" sz="1200" dirty="0"/>
                        <a:t>Low to mod</a:t>
                      </a:r>
                    </a:p>
                  </a:txBody>
                  <a:tcPr/>
                </a:tc>
                <a:tc>
                  <a:txBody>
                    <a:bodyPr/>
                    <a:lstStyle/>
                    <a:p>
                      <a:r>
                        <a:rPr lang="en-US" sz="1200" dirty="0"/>
                        <a:t>$$$$$</a:t>
                      </a:r>
                    </a:p>
                  </a:txBody>
                  <a:tcPr/>
                </a:tc>
                <a:extLst>
                  <a:ext uri="{0D108BD9-81ED-4DB2-BD59-A6C34878D82A}">
                    <a16:rowId xmlns:a16="http://schemas.microsoft.com/office/drawing/2014/main" val="3591874708"/>
                  </a:ext>
                </a:extLst>
              </a:tr>
              <a:tr h="838264">
                <a:tc>
                  <a:txBody>
                    <a:bodyPr/>
                    <a:lstStyle/>
                    <a:p>
                      <a:r>
                        <a:rPr lang="en-US" sz="1200" dirty="0"/>
                        <a:t>Vinyl sheet pile wall</a:t>
                      </a:r>
                    </a:p>
                  </a:txBody>
                  <a:tcPr/>
                </a:tc>
                <a:tc>
                  <a:txBody>
                    <a:bodyPr/>
                    <a:lstStyle/>
                    <a:p>
                      <a:r>
                        <a:rPr lang="en-US" sz="1200" dirty="0"/>
                        <a:t>Low profile</a:t>
                      </a:r>
                    </a:p>
                  </a:txBody>
                  <a:tcPr/>
                </a:tc>
                <a:tc>
                  <a:txBody>
                    <a:bodyPr/>
                    <a:lstStyle/>
                    <a:p>
                      <a:r>
                        <a:rPr lang="en-US" sz="1200" dirty="0"/>
                        <a:t>Not as durable with considerable log impact. May be difficult to drive deep enough</a:t>
                      </a:r>
                    </a:p>
                  </a:txBody>
                  <a:tcPr/>
                </a:tc>
                <a:tc>
                  <a:txBody>
                    <a:bodyPr/>
                    <a:lstStyle/>
                    <a:p>
                      <a:r>
                        <a:rPr lang="en-US" sz="1200" dirty="0"/>
                        <a:t>Low to mod</a:t>
                      </a:r>
                    </a:p>
                  </a:txBody>
                  <a:tcPr/>
                </a:tc>
                <a:tc>
                  <a:txBody>
                    <a:bodyPr/>
                    <a:lstStyle/>
                    <a:p>
                      <a:r>
                        <a:rPr lang="en-US" sz="1200" dirty="0"/>
                        <a:t>$$$</a:t>
                      </a:r>
                    </a:p>
                  </a:txBody>
                  <a:tcPr/>
                </a:tc>
                <a:extLst>
                  <a:ext uri="{0D108BD9-81ED-4DB2-BD59-A6C34878D82A}">
                    <a16:rowId xmlns:a16="http://schemas.microsoft.com/office/drawing/2014/main" val="4284221316"/>
                  </a:ext>
                </a:extLst>
              </a:tr>
              <a:tr h="679110">
                <a:tc>
                  <a:txBody>
                    <a:bodyPr/>
                    <a:lstStyle/>
                    <a:p>
                      <a:pPr algn="l"/>
                      <a:r>
                        <a:rPr lang="en-US" sz="1200" dirty="0"/>
                        <a:t>Rockery Wall</a:t>
                      </a:r>
                    </a:p>
                    <a:p>
                      <a:pPr algn="l"/>
                      <a:r>
                        <a:rPr lang="en-US" sz="1800" dirty="0">
                          <a:solidFill>
                            <a:srgbClr val="FF0000"/>
                          </a:solidFill>
                        </a:rPr>
                        <a:t>X</a:t>
                      </a:r>
                    </a:p>
                  </a:txBody>
                  <a:tcPr anchorCtr="1"/>
                </a:tc>
                <a:tc>
                  <a:txBody>
                    <a:bodyPr/>
                    <a:lstStyle/>
                    <a:p>
                      <a:r>
                        <a:rPr lang="en-US" sz="1200" dirty="0"/>
                        <a:t>Less equipment needed</a:t>
                      </a:r>
                    </a:p>
                  </a:txBody>
                  <a:tcPr/>
                </a:tc>
                <a:tc>
                  <a:txBody>
                    <a:bodyPr/>
                    <a:lstStyle/>
                    <a:p>
                      <a:r>
                        <a:rPr lang="en-US" sz="1200" dirty="0"/>
                        <a:t>Very skilled operator required. Periodic maintenance. Height is problematic.</a:t>
                      </a:r>
                    </a:p>
                  </a:txBody>
                  <a:tcPr/>
                </a:tc>
                <a:tc>
                  <a:txBody>
                    <a:bodyPr/>
                    <a:lstStyle/>
                    <a:p>
                      <a:r>
                        <a:rPr lang="en-US" sz="1200" dirty="0"/>
                        <a:t>Low to mod</a:t>
                      </a:r>
                    </a:p>
                  </a:txBody>
                  <a:tcPr/>
                </a:tc>
                <a:tc>
                  <a:txBody>
                    <a:bodyPr/>
                    <a:lstStyle/>
                    <a:p>
                      <a:r>
                        <a:rPr lang="en-US" sz="1200" dirty="0"/>
                        <a:t>$$$</a:t>
                      </a:r>
                    </a:p>
                  </a:txBody>
                  <a:tcPr/>
                </a:tc>
                <a:extLst>
                  <a:ext uri="{0D108BD9-81ED-4DB2-BD59-A6C34878D82A}">
                    <a16:rowId xmlns:a16="http://schemas.microsoft.com/office/drawing/2014/main" val="2607075789"/>
                  </a:ext>
                </a:extLst>
              </a:tr>
              <a:tr h="719283">
                <a:tc>
                  <a:txBody>
                    <a:bodyPr/>
                    <a:lstStyle/>
                    <a:p>
                      <a:r>
                        <a:rPr lang="en-US" sz="1200" dirty="0"/>
                        <a:t>Rock revetment</a:t>
                      </a:r>
                    </a:p>
                    <a:p>
                      <a:endParaRPr lang="en-US" sz="1200" dirty="0"/>
                    </a:p>
                    <a:p>
                      <a:r>
                        <a:rPr lang="en-US" sz="1800" dirty="0">
                          <a:solidFill>
                            <a:srgbClr val="FF0000"/>
                          </a:solidFill>
                        </a:rPr>
                        <a:t>X</a:t>
                      </a:r>
                    </a:p>
                  </a:txBody>
                  <a:tcPr/>
                </a:tc>
                <a:tc>
                  <a:txBody>
                    <a:bodyPr/>
                    <a:lstStyle/>
                    <a:p>
                      <a:r>
                        <a:rPr lang="en-US" sz="1200" dirty="0"/>
                        <a:t>Simple construction. Easy repair</a:t>
                      </a:r>
                    </a:p>
                  </a:txBody>
                  <a:tcPr/>
                </a:tc>
                <a:tc>
                  <a:txBody>
                    <a:bodyPr/>
                    <a:lstStyle/>
                    <a:p>
                      <a:r>
                        <a:rPr lang="en-US" sz="1200" dirty="0"/>
                        <a:t>Large rock volume. Very wide footprint. Some settling</a:t>
                      </a:r>
                    </a:p>
                  </a:txBody>
                  <a:tcPr/>
                </a:tc>
                <a:tc>
                  <a:txBody>
                    <a:bodyPr/>
                    <a:lstStyle/>
                    <a:p>
                      <a:r>
                        <a:rPr lang="en-US" sz="1200" dirty="0"/>
                        <a:t>Low without significant crest pullback</a:t>
                      </a:r>
                    </a:p>
                  </a:txBody>
                  <a:tcPr/>
                </a:tc>
                <a:tc>
                  <a:txBody>
                    <a:bodyPr/>
                    <a:lstStyle/>
                    <a:p>
                      <a:r>
                        <a:rPr lang="en-US" sz="1200" dirty="0"/>
                        <a:t>$$$</a:t>
                      </a:r>
                    </a:p>
                  </a:txBody>
                  <a:tcPr/>
                </a:tc>
                <a:extLst>
                  <a:ext uri="{0D108BD9-81ED-4DB2-BD59-A6C34878D82A}">
                    <a16:rowId xmlns:a16="http://schemas.microsoft.com/office/drawing/2014/main" val="2674849107"/>
                  </a:ext>
                </a:extLst>
              </a:tr>
              <a:tr h="843714">
                <a:tc>
                  <a:txBody>
                    <a:bodyPr/>
                    <a:lstStyle/>
                    <a:p>
                      <a:r>
                        <a:rPr lang="en-US" sz="1200" dirty="0"/>
                        <a:t>Concrete wall</a:t>
                      </a:r>
                    </a:p>
                  </a:txBody>
                  <a:tcPr/>
                </a:tc>
                <a:tc>
                  <a:txBody>
                    <a:bodyPr/>
                    <a:lstStyle/>
                    <a:p>
                      <a:r>
                        <a:rPr lang="en-US" sz="1200" dirty="0"/>
                        <a:t>High strength and long lasting if designed and built well</a:t>
                      </a:r>
                    </a:p>
                  </a:txBody>
                  <a:tcPr/>
                </a:tc>
                <a:tc>
                  <a:txBody>
                    <a:bodyPr/>
                    <a:lstStyle/>
                    <a:p>
                      <a:r>
                        <a:rPr lang="en-US" sz="1200" dirty="0"/>
                        <a:t>Durable over time, however, can crack w/log impact. Concrete delivery required. Expensive</a:t>
                      </a:r>
                    </a:p>
                  </a:txBody>
                  <a:tcPr/>
                </a:tc>
                <a:tc>
                  <a:txBody>
                    <a:bodyPr/>
                    <a:lstStyle/>
                    <a:p>
                      <a:r>
                        <a:rPr lang="en-US" sz="1200" dirty="0"/>
                        <a:t>Low to mod</a:t>
                      </a:r>
                    </a:p>
                  </a:txBody>
                  <a:tcPr/>
                </a:tc>
                <a:tc>
                  <a:txBody>
                    <a:bodyPr/>
                    <a:lstStyle/>
                    <a:p>
                      <a:r>
                        <a:rPr lang="en-US" sz="1200" dirty="0"/>
                        <a:t>$$$$</a:t>
                      </a:r>
                    </a:p>
                  </a:txBody>
                  <a:tcPr/>
                </a:tc>
                <a:extLst>
                  <a:ext uri="{0D108BD9-81ED-4DB2-BD59-A6C34878D82A}">
                    <a16:rowId xmlns:a16="http://schemas.microsoft.com/office/drawing/2014/main" val="4127667513"/>
                  </a:ext>
                </a:extLst>
              </a:tr>
              <a:tr h="809106">
                <a:tc>
                  <a:txBody>
                    <a:bodyPr/>
                    <a:lstStyle/>
                    <a:p>
                      <a:r>
                        <a:rPr lang="en-US" sz="1200" dirty="0"/>
                        <a:t>Concrete block wall</a:t>
                      </a:r>
                    </a:p>
                    <a:p>
                      <a:endParaRPr lang="en-US" sz="1200" dirty="0"/>
                    </a:p>
                    <a:p>
                      <a:r>
                        <a:rPr lang="en-US" sz="1800" dirty="0">
                          <a:solidFill>
                            <a:srgbClr val="FF0000"/>
                          </a:solidFill>
                        </a:rPr>
                        <a:t>X</a:t>
                      </a:r>
                    </a:p>
                  </a:txBody>
                  <a:tcPr/>
                </a:tc>
                <a:tc>
                  <a:txBody>
                    <a:bodyPr/>
                    <a:lstStyle/>
                    <a:p>
                      <a:r>
                        <a:rPr lang="en-US" sz="1200" dirty="0"/>
                        <a:t>Lower cost using pre-fab blocks</a:t>
                      </a:r>
                    </a:p>
                  </a:txBody>
                  <a:tcPr/>
                </a:tc>
                <a:tc>
                  <a:txBody>
                    <a:bodyPr/>
                    <a:lstStyle/>
                    <a:p>
                      <a:r>
                        <a:rPr lang="en-US" sz="1200" dirty="0"/>
                        <a:t>Low durability, too much wave energy and height for this approach. Not recommended</a:t>
                      </a:r>
                    </a:p>
                  </a:txBody>
                  <a:tcPr/>
                </a:tc>
                <a:tc>
                  <a:txBody>
                    <a:bodyPr/>
                    <a:lstStyle/>
                    <a:p>
                      <a:r>
                        <a:rPr lang="en-US" sz="1200" dirty="0"/>
                        <a:t>low</a:t>
                      </a:r>
                    </a:p>
                  </a:txBody>
                  <a:tcPr/>
                </a:tc>
                <a:tc>
                  <a:txBody>
                    <a:bodyPr/>
                    <a:lstStyle/>
                    <a:p>
                      <a:r>
                        <a:rPr lang="en-US" sz="1200" dirty="0"/>
                        <a:t>$$-$$$</a:t>
                      </a:r>
                    </a:p>
                  </a:txBody>
                  <a:tcPr/>
                </a:tc>
                <a:extLst>
                  <a:ext uri="{0D108BD9-81ED-4DB2-BD59-A6C34878D82A}">
                    <a16:rowId xmlns:a16="http://schemas.microsoft.com/office/drawing/2014/main" val="2962792616"/>
                  </a:ext>
                </a:extLst>
              </a:tr>
            </a:tbl>
          </a:graphicData>
        </a:graphic>
      </p:graphicFrame>
      <p:sp>
        <p:nvSpPr>
          <p:cNvPr id="2" name="Rectangle 1">
            <a:extLst>
              <a:ext uri="{FF2B5EF4-FFF2-40B4-BE49-F238E27FC236}">
                <a16:creationId xmlns:a16="http://schemas.microsoft.com/office/drawing/2014/main" id="{2D03D2E6-28C8-4B37-8FDB-B20CAC67331C}"/>
              </a:ext>
            </a:extLst>
          </p:cNvPr>
          <p:cNvSpPr/>
          <p:nvPr/>
        </p:nvSpPr>
        <p:spPr>
          <a:xfrm>
            <a:off x="207674" y="167700"/>
            <a:ext cx="8404802" cy="584775"/>
          </a:xfrm>
          <a:prstGeom prst="rect">
            <a:avLst/>
          </a:prstGeom>
        </p:spPr>
        <p:txBody>
          <a:bodyPr wrap="square">
            <a:spAutoFit/>
          </a:bodyPr>
          <a:lstStyle/>
          <a:p>
            <a:pPr algn="ctr"/>
            <a:r>
              <a:rPr lang="en-US" sz="3200" dirty="0">
                <a:latin typeface="+mj-lt"/>
              </a:rPr>
              <a:t>Bulkhead Types Pros/Cons </a:t>
            </a:r>
            <a:r>
              <a:rPr lang="en-US" sz="1400" dirty="0">
                <a:latin typeface="+mj-lt"/>
              </a:rPr>
              <a:t>(from Coastal Geologic Services)</a:t>
            </a:r>
            <a:endParaRPr lang="en-US" sz="3200" dirty="0">
              <a:latin typeface="+mj-lt"/>
            </a:endParaRPr>
          </a:p>
        </p:txBody>
      </p:sp>
      <p:sp>
        <p:nvSpPr>
          <p:cNvPr id="3" name="Slide Number Placeholder 2">
            <a:extLst>
              <a:ext uri="{FF2B5EF4-FFF2-40B4-BE49-F238E27FC236}">
                <a16:creationId xmlns:a16="http://schemas.microsoft.com/office/drawing/2014/main" id="{650C99EB-E95E-4A0F-B90B-FBAB7D7EE479}"/>
              </a:ext>
            </a:extLst>
          </p:cNvPr>
          <p:cNvSpPr>
            <a:spLocks noGrp="1"/>
          </p:cNvSpPr>
          <p:nvPr>
            <p:ph type="sldNum" sz="quarter" idx="12"/>
          </p:nvPr>
        </p:nvSpPr>
        <p:spPr/>
        <p:txBody>
          <a:bodyPr/>
          <a:lstStyle/>
          <a:p>
            <a:fld id="{71AC429D-EBF0-4C8E-911C-B494311731BE}" type="slidenum">
              <a:rPr lang="en-US" smtClean="0"/>
              <a:t>21</a:t>
            </a:fld>
            <a:endParaRPr lang="en-US"/>
          </a:p>
        </p:txBody>
      </p:sp>
    </p:spTree>
    <p:extLst>
      <p:ext uri="{BB962C8B-B14F-4D97-AF65-F5344CB8AC3E}">
        <p14:creationId xmlns:p14="http://schemas.microsoft.com/office/powerpoint/2010/main" val="607824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Cost Ranges</a:t>
            </a:r>
          </a:p>
        </p:txBody>
      </p:sp>
      <p:sp>
        <p:nvSpPr>
          <p:cNvPr id="3" name="Content Placeholder 2"/>
          <p:cNvSpPr>
            <a:spLocks noGrp="1"/>
          </p:cNvSpPr>
          <p:nvPr>
            <p:ph sz="half" idx="1"/>
          </p:nvPr>
        </p:nvSpPr>
        <p:spPr>
          <a:xfrm>
            <a:off x="677334" y="2160589"/>
            <a:ext cx="5100896" cy="3257717"/>
          </a:xfrm>
        </p:spPr>
        <p:txBody>
          <a:bodyPr/>
          <a:lstStyle/>
          <a:p>
            <a:r>
              <a:rPr lang="en-US" dirty="0"/>
              <a:t>Temporary Patch Holes with Wood (</a:t>
            </a:r>
            <a:r>
              <a:rPr lang="en-US" dirty="0" err="1"/>
              <a:t>Bandaid</a:t>
            </a:r>
            <a:r>
              <a:rPr lang="en-US" dirty="0"/>
              <a:t>)</a:t>
            </a:r>
          </a:p>
          <a:p>
            <a:r>
              <a:rPr lang="en-US" dirty="0"/>
              <a:t>Wood Bulkhead (about 15 year life)</a:t>
            </a:r>
          </a:p>
          <a:p>
            <a:r>
              <a:rPr lang="en-US" dirty="0"/>
              <a:t>Vinyl Sheet Pile (about 50 year life)</a:t>
            </a:r>
          </a:p>
          <a:p>
            <a:r>
              <a:rPr lang="en-US" dirty="0"/>
              <a:t>Steel Sheet Pile (about 50 year life)</a:t>
            </a:r>
          </a:p>
          <a:p>
            <a:endParaRPr lang="en-US" dirty="0"/>
          </a:p>
        </p:txBody>
      </p:sp>
      <p:sp>
        <p:nvSpPr>
          <p:cNvPr id="4" name="Content Placeholder 3"/>
          <p:cNvSpPr>
            <a:spLocks noGrp="1"/>
          </p:cNvSpPr>
          <p:nvPr>
            <p:ph sz="half" idx="2"/>
          </p:nvPr>
        </p:nvSpPr>
        <p:spPr>
          <a:xfrm>
            <a:off x="6031148" y="2160589"/>
            <a:ext cx="3242855" cy="3880773"/>
          </a:xfrm>
        </p:spPr>
        <p:txBody>
          <a:bodyPr/>
          <a:lstStyle/>
          <a:p>
            <a:r>
              <a:rPr lang="en-US" dirty="0"/>
              <a:t>About $150,000</a:t>
            </a:r>
          </a:p>
          <a:p>
            <a:r>
              <a:rPr lang="en-US" dirty="0"/>
              <a:t>About $400,000-500,000</a:t>
            </a:r>
          </a:p>
          <a:p>
            <a:r>
              <a:rPr lang="en-US" dirty="0"/>
              <a:t>About $500,000-$600,000</a:t>
            </a:r>
          </a:p>
          <a:p>
            <a:r>
              <a:rPr lang="en-US" dirty="0"/>
              <a:t>About $600,000-$800,000</a:t>
            </a:r>
          </a:p>
        </p:txBody>
      </p:sp>
      <p:sp>
        <p:nvSpPr>
          <p:cNvPr id="5" name="Slide Number Placeholder 4">
            <a:extLst>
              <a:ext uri="{FF2B5EF4-FFF2-40B4-BE49-F238E27FC236}">
                <a16:creationId xmlns:a16="http://schemas.microsoft.com/office/drawing/2014/main" id="{28F2D2E1-F775-4E9C-B6E1-5162C5C55B45}"/>
              </a:ext>
            </a:extLst>
          </p:cNvPr>
          <p:cNvSpPr>
            <a:spLocks noGrp="1"/>
          </p:cNvSpPr>
          <p:nvPr>
            <p:ph type="sldNum" sz="quarter" idx="12"/>
          </p:nvPr>
        </p:nvSpPr>
        <p:spPr/>
        <p:txBody>
          <a:bodyPr/>
          <a:lstStyle/>
          <a:p>
            <a:fld id="{71AC429D-EBF0-4C8E-911C-B494311731BE}" type="slidenum">
              <a:rPr lang="en-US" smtClean="0"/>
              <a:t>22</a:t>
            </a:fld>
            <a:endParaRPr lang="en-US"/>
          </a:p>
        </p:txBody>
      </p:sp>
    </p:spTree>
    <p:extLst>
      <p:ext uri="{BB962C8B-B14F-4D97-AF65-F5344CB8AC3E}">
        <p14:creationId xmlns:p14="http://schemas.microsoft.com/office/powerpoint/2010/main" val="1657230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0911"/>
          </a:xfrm>
        </p:spPr>
        <p:txBody>
          <a:bodyPr>
            <a:normAutofit/>
          </a:bodyPr>
          <a:lstStyle/>
          <a:p>
            <a:r>
              <a:rPr lang="en-US" sz="3200" dirty="0"/>
              <a:t>What have we learned?</a:t>
            </a:r>
          </a:p>
        </p:txBody>
      </p:sp>
      <p:sp>
        <p:nvSpPr>
          <p:cNvPr id="3" name="Content Placeholder 2"/>
          <p:cNvSpPr>
            <a:spLocks noGrp="1"/>
          </p:cNvSpPr>
          <p:nvPr>
            <p:ph idx="1"/>
          </p:nvPr>
        </p:nvSpPr>
        <p:spPr>
          <a:xfrm>
            <a:off x="677334" y="1575881"/>
            <a:ext cx="8596668" cy="4465481"/>
          </a:xfrm>
        </p:spPr>
        <p:txBody>
          <a:bodyPr>
            <a:normAutofit/>
          </a:bodyPr>
          <a:lstStyle/>
          <a:p>
            <a:r>
              <a:rPr lang="en-US" dirty="0"/>
              <a:t>Replacing a bulkhead is not an easy process.</a:t>
            </a:r>
          </a:p>
          <a:p>
            <a:r>
              <a:rPr lang="en-US" dirty="0"/>
              <a:t>The permitting process for any shoreline project is much more complicated than it has EVER been.</a:t>
            </a:r>
          </a:p>
          <a:p>
            <a:r>
              <a:rPr lang="en-US" dirty="0"/>
              <a:t>Bulkheads have become very costly. The same bulkhead contractor that constructed our existing wood bulkhead in about 2004 has given us a price to construct a new wood bulkhead exactly like our existing bulkhead for </a:t>
            </a:r>
            <a:r>
              <a:rPr lang="en-US" b="1" dirty="0"/>
              <a:t>8 times</a:t>
            </a:r>
            <a:r>
              <a:rPr lang="en-US" dirty="0"/>
              <a:t> the cost he charged for the existing bulkhead.</a:t>
            </a:r>
          </a:p>
          <a:p>
            <a:r>
              <a:rPr lang="en-US" dirty="0"/>
              <a:t>Replacing our timber bulkhead with another timber bulkhead is both expensive and only has a limited life of maybe 15 years or so. We do not know how much more expensive it will be 15 years from now and whether we could even obtain another permit 15 years from now.</a:t>
            </a:r>
          </a:p>
          <a:p>
            <a:r>
              <a:rPr lang="en-US" dirty="0"/>
              <a:t>The Bulkhead Committee and Board have a strong preference for a bulkhead type that has strong durability and a long design life (let’s not do this again for a long time!). </a:t>
            </a:r>
          </a:p>
        </p:txBody>
      </p:sp>
      <p:sp>
        <p:nvSpPr>
          <p:cNvPr id="4" name="Slide Number Placeholder 3">
            <a:extLst>
              <a:ext uri="{FF2B5EF4-FFF2-40B4-BE49-F238E27FC236}">
                <a16:creationId xmlns:a16="http://schemas.microsoft.com/office/drawing/2014/main" id="{84DEE0C5-8F4E-4075-B01F-CE7A62477F3E}"/>
              </a:ext>
            </a:extLst>
          </p:cNvPr>
          <p:cNvSpPr>
            <a:spLocks noGrp="1"/>
          </p:cNvSpPr>
          <p:nvPr>
            <p:ph type="sldNum" sz="quarter" idx="12"/>
          </p:nvPr>
        </p:nvSpPr>
        <p:spPr/>
        <p:txBody>
          <a:bodyPr/>
          <a:lstStyle/>
          <a:p>
            <a:fld id="{71AC429D-EBF0-4C8E-911C-B494311731BE}" type="slidenum">
              <a:rPr lang="en-US" smtClean="0"/>
              <a:t>23</a:t>
            </a:fld>
            <a:endParaRPr lang="en-US"/>
          </a:p>
        </p:txBody>
      </p:sp>
    </p:spTree>
    <p:extLst>
      <p:ext uri="{BB962C8B-B14F-4D97-AF65-F5344CB8AC3E}">
        <p14:creationId xmlns:p14="http://schemas.microsoft.com/office/powerpoint/2010/main" val="1898186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24647"/>
          </a:xfrm>
        </p:spPr>
        <p:txBody>
          <a:bodyPr/>
          <a:lstStyle/>
          <a:p>
            <a:r>
              <a:rPr lang="en-US" dirty="0"/>
              <a:t>Remaining Questions</a:t>
            </a:r>
          </a:p>
        </p:txBody>
      </p:sp>
      <p:sp>
        <p:nvSpPr>
          <p:cNvPr id="3" name="Content Placeholder 2"/>
          <p:cNvSpPr>
            <a:spLocks noGrp="1"/>
          </p:cNvSpPr>
          <p:nvPr>
            <p:ph idx="1"/>
          </p:nvPr>
        </p:nvSpPr>
        <p:spPr>
          <a:xfrm>
            <a:off x="677334" y="1468877"/>
            <a:ext cx="8596668" cy="4572485"/>
          </a:xfrm>
        </p:spPr>
        <p:txBody>
          <a:bodyPr/>
          <a:lstStyle/>
          <a:p>
            <a:r>
              <a:rPr lang="en-US" dirty="0"/>
              <a:t>Permitting Requirements – What will the permitting agencies require for this project?</a:t>
            </a:r>
          </a:p>
          <a:p>
            <a:r>
              <a:rPr lang="en-US" dirty="0"/>
              <a:t>No permitting work has been done to date and that process typically takes 12-18 months.</a:t>
            </a:r>
          </a:p>
          <a:p>
            <a:r>
              <a:rPr lang="en-US" dirty="0"/>
              <a:t>What are the engineering parameters required for the various alternatives? Do vinyl walls have sufficient strength and durability for our bulkhead height and wave environment?</a:t>
            </a:r>
          </a:p>
          <a:p>
            <a:r>
              <a:rPr lang="en-US" dirty="0"/>
              <a:t>No engineering work has been done. At least preliminary engineering will be required to start the permitting process and final engineering plans will be required to obtain permits from Island County.</a:t>
            </a:r>
          </a:p>
          <a:p>
            <a:r>
              <a:rPr lang="en-US" dirty="0"/>
              <a:t>Obtaining viable prices from contractors will require that the design and permitting requirements be defined. Any prices at this time would be subject to revision once the design and permitting requirements are defined.</a:t>
            </a:r>
          </a:p>
        </p:txBody>
      </p:sp>
      <p:sp>
        <p:nvSpPr>
          <p:cNvPr id="4" name="Slide Number Placeholder 3">
            <a:extLst>
              <a:ext uri="{FF2B5EF4-FFF2-40B4-BE49-F238E27FC236}">
                <a16:creationId xmlns:a16="http://schemas.microsoft.com/office/drawing/2014/main" id="{6B3068D2-C9DA-49E5-8BE9-02C0A16A2CD8}"/>
              </a:ext>
            </a:extLst>
          </p:cNvPr>
          <p:cNvSpPr>
            <a:spLocks noGrp="1"/>
          </p:cNvSpPr>
          <p:nvPr>
            <p:ph type="sldNum" sz="quarter" idx="12"/>
          </p:nvPr>
        </p:nvSpPr>
        <p:spPr/>
        <p:txBody>
          <a:bodyPr/>
          <a:lstStyle/>
          <a:p>
            <a:fld id="{71AC429D-EBF0-4C8E-911C-B494311731BE}" type="slidenum">
              <a:rPr lang="en-US" smtClean="0"/>
              <a:t>24</a:t>
            </a:fld>
            <a:endParaRPr lang="en-US"/>
          </a:p>
        </p:txBody>
      </p:sp>
    </p:spTree>
    <p:extLst>
      <p:ext uri="{BB962C8B-B14F-4D97-AF65-F5344CB8AC3E}">
        <p14:creationId xmlns:p14="http://schemas.microsoft.com/office/powerpoint/2010/main" val="1639290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We need to hire consultants to advance the permitting and design of the bulkhead to resolve these questions and move the project forward</a:t>
            </a:r>
          </a:p>
        </p:txBody>
      </p:sp>
      <p:sp>
        <p:nvSpPr>
          <p:cNvPr id="3" name="Content Placeholder 2"/>
          <p:cNvSpPr>
            <a:spLocks noGrp="1"/>
          </p:cNvSpPr>
          <p:nvPr>
            <p:ph idx="1"/>
          </p:nvPr>
        </p:nvSpPr>
        <p:spPr>
          <a:xfrm>
            <a:off x="677334" y="2042809"/>
            <a:ext cx="8596668" cy="4348263"/>
          </a:xfrm>
        </p:spPr>
        <p:txBody>
          <a:bodyPr/>
          <a:lstStyle/>
          <a:p>
            <a:pPr marL="0" indent="0">
              <a:buNone/>
            </a:pPr>
            <a:r>
              <a:rPr lang="en-US" dirty="0"/>
              <a:t>We will need:</a:t>
            </a:r>
          </a:p>
          <a:p>
            <a:pPr>
              <a:buFont typeface="Wingdings" panose="05000000000000000000" pitchFamily="2" charset="2"/>
              <a:buChar char="§"/>
            </a:pPr>
            <a:r>
              <a:rPr lang="en-US" dirty="0"/>
              <a:t>A shoreline permitting specialist</a:t>
            </a:r>
          </a:p>
          <a:p>
            <a:pPr>
              <a:buFont typeface="Wingdings" panose="05000000000000000000" pitchFamily="2" charset="2"/>
              <a:buChar char="§"/>
            </a:pPr>
            <a:r>
              <a:rPr lang="en-US" dirty="0"/>
              <a:t>A structural engineer with experience in bulkhead design and construction</a:t>
            </a:r>
          </a:p>
          <a:p>
            <a:pPr>
              <a:buFont typeface="Wingdings" panose="05000000000000000000" pitchFamily="2" charset="2"/>
              <a:buChar char="§"/>
            </a:pPr>
            <a:r>
              <a:rPr lang="en-US" dirty="0"/>
              <a:t>A land surveyor to provide a property survey (required by Island County)</a:t>
            </a:r>
          </a:p>
          <a:p>
            <a:pPr>
              <a:buFont typeface="Wingdings" panose="05000000000000000000" pitchFamily="2" charset="2"/>
              <a:buChar char="§"/>
            </a:pPr>
            <a:r>
              <a:rPr lang="en-US" dirty="0"/>
              <a:t>A geotechnical engineer to establish soil design parameters for use by the structural Engineer</a:t>
            </a:r>
          </a:p>
          <a:p>
            <a:pPr marL="0" indent="0">
              <a:buNone/>
            </a:pPr>
            <a:r>
              <a:rPr lang="en-US" dirty="0"/>
              <a:t>The Bulkhead Committee Chair has talked with a number of consultants and has identified </a:t>
            </a:r>
            <a:r>
              <a:rPr lang="en-US" dirty="0" err="1"/>
              <a:t>Davido</a:t>
            </a:r>
            <a:r>
              <a:rPr lang="en-US" dirty="0"/>
              <a:t> Consulting Group. The have very good experience and are currently working on the design and permitting of 4 Puget Sound shoreline bulkheads for homeowners associations.</a:t>
            </a:r>
          </a:p>
          <a:p>
            <a:pPr marL="0" indent="0">
              <a:buNone/>
            </a:pPr>
            <a:r>
              <a:rPr lang="en-US" dirty="0"/>
              <a:t>Estimated Cost: About $70,000</a:t>
            </a:r>
          </a:p>
        </p:txBody>
      </p:sp>
      <p:sp>
        <p:nvSpPr>
          <p:cNvPr id="4" name="Slide Number Placeholder 3">
            <a:extLst>
              <a:ext uri="{FF2B5EF4-FFF2-40B4-BE49-F238E27FC236}">
                <a16:creationId xmlns:a16="http://schemas.microsoft.com/office/drawing/2014/main" id="{1B41F69D-E254-498D-BDF4-C82A792264DB}"/>
              </a:ext>
            </a:extLst>
          </p:cNvPr>
          <p:cNvSpPr>
            <a:spLocks noGrp="1"/>
          </p:cNvSpPr>
          <p:nvPr>
            <p:ph type="sldNum" sz="quarter" idx="12"/>
          </p:nvPr>
        </p:nvSpPr>
        <p:spPr/>
        <p:txBody>
          <a:bodyPr/>
          <a:lstStyle/>
          <a:p>
            <a:fld id="{71AC429D-EBF0-4C8E-911C-B494311731BE}" type="slidenum">
              <a:rPr lang="en-US" smtClean="0"/>
              <a:t>25</a:t>
            </a:fld>
            <a:endParaRPr lang="en-US"/>
          </a:p>
        </p:txBody>
      </p:sp>
    </p:spTree>
    <p:extLst>
      <p:ext uri="{BB962C8B-B14F-4D97-AF65-F5344CB8AC3E}">
        <p14:creationId xmlns:p14="http://schemas.microsoft.com/office/powerpoint/2010/main" val="101697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A Very Generous Offer from our Neighbors</a:t>
            </a:r>
          </a:p>
        </p:txBody>
      </p:sp>
      <p:sp>
        <p:nvSpPr>
          <p:cNvPr id="3" name="Content Placeholder 2"/>
          <p:cNvSpPr>
            <a:spLocks noGrp="1"/>
          </p:cNvSpPr>
          <p:nvPr>
            <p:ph idx="1"/>
          </p:nvPr>
        </p:nvSpPr>
        <p:spPr>
          <a:xfrm>
            <a:off x="677334" y="1819073"/>
            <a:ext cx="8596668" cy="4222290"/>
          </a:xfrm>
        </p:spPr>
        <p:txBody>
          <a:bodyPr/>
          <a:lstStyle/>
          <a:p>
            <a:r>
              <a:rPr lang="en-US" dirty="0"/>
              <a:t>Jason and Marjorie Zander have indicated a willingness to make a substantial contribution to the cost of the bulkhead replacement with the following objectives:</a:t>
            </a:r>
          </a:p>
          <a:p>
            <a:pPr>
              <a:buFont typeface="Wingdings" panose="05000000000000000000" pitchFamily="2" charset="2"/>
              <a:buChar char="§"/>
            </a:pPr>
            <a:r>
              <a:rPr lang="en-US" dirty="0"/>
              <a:t>Maintain stability and integrity of the bluff</a:t>
            </a:r>
          </a:p>
          <a:p>
            <a:pPr>
              <a:buFont typeface="Wingdings" panose="05000000000000000000" pitchFamily="2" charset="2"/>
              <a:buChar char="§"/>
            </a:pPr>
            <a:r>
              <a:rPr lang="en-US" dirty="0"/>
              <a:t>Create a safer solution for getting down to the beach (upgraded steps, safety rails, etc. to help avoid accidents and make it more accessible to everyone)</a:t>
            </a:r>
          </a:p>
          <a:p>
            <a:pPr>
              <a:buFont typeface="Wingdings" panose="05000000000000000000" pitchFamily="2" charset="2"/>
              <a:buChar char="§"/>
            </a:pPr>
            <a:r>
              <a:rPr lang="en-US" dirty="0"/>
              <a:t>Help offset the cost for our neighbors</a:t>
            </a:r>
          </a:p>
          <a:p>
            <a:pPr>
              <a:buFont typeface="Wingdings" panose="05000000000000000000" pitchFamily="2" charset="2"/>
              <a:buChar char="§"/>
            </a:pPr>
            <a:r>
              <a:rPr lang="en-US" dirty="0"/>
              <a:t>Optimize for longevity of the solution (avoid having to do this every 15 years).</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r>
              <a:rPr lang="en-US" dirty="0"/>
              <a:t>Details to be determined</a:t>
            </a:r>
          </a:p>
        </p:txBody>
      </p:sp>
      <p:sp>
        <p:nvSpPr>
          <p:cNvPr id="4" name="Slide Number Placeholder 3">
            <a:extLst>
              <a:ext uri="{FF2B5EF4-FFF2-40B4-BE49-F238E27FC236}">
                <a16:creationId xmlns:a16="http://schemas.microsoft.com/office/drawing/2014/main" id="{74E57DEC-2066-41CA-8F6A-4866C2D3EE55}"/>
              </a:ext>
            </a:extLst>
          </p:cNvPr>
          <p:cNvSpPr>
            <a:spLocks noGrp="1"/>
          </p:cNvSpPr>
          <p:nvPr>
            <p:ph type="sldNum" sz="quarter" idx="12"/>
          </p:nvPr>
        </p:nvSpPr>
        <p:spPr/>
        <p:txBody>
          <a:bodyPr/>
          <a:lstStyle/>
          <a:p>
            <a:fld id="{71AC429D-EBF0-4C8E-911C-B494311731BE}" type="slidenum">
              <a:rPr lang="en-US" smtClean="0"/>
              <a:t>26</a:t>
            </a:fld>
            <a:endParaRPr lang="en-US"/>
          </a:p>
        </p:txBody>
      </p:sp>
    </p:spTree>
    <p:extLst>
      <p:ext uri="{BB962C8B-B14F-4D97-AF65-F5344CB8AC3E}">
        <p14:creationId xmlns:p14="http://schemas.microsoft.com/office/powerpoint/2010/main" val="2928909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7213C-02C2-43FA-A304-2264E5F7B541}"/>
              </a:ext>
            </a:extLst>
          </p:cNvPr>
          <p:cNvSpPr>
            <a:spLocks noGrp="1"/>
          </p:cNvSpPr>
          <p:nvPr>
            <p:ph type="title"/>
          </p:nvPr>
        </p:nvSpPr>
        <p:spPr/>
        <p:txBody>
          <a:bodyPr/>
          <a:lstStyle/>
          <a:p>
            <a:pPr algn="ctr"/>
            <a:r>
              <a:rPr lang="en-US" dirty="0"/>
              <a:t>Financing Options</a:t>
            </a:r>
          </a:p>
        </p:txBody>
      </p:sp>
      <p:sp>
        <p:nvSpPr>
          <p:cNvPr id="3" name="Content Placeholder 2">
            <a:extLst>
              <a:ext uri="{FF2B5EF4-FFF2-40B4-BE49-F238E27FC236}">
                <a16:creationId xmlns:a16="http://schemas.microsoft.com/office/drawing/2014/main" id="{0B2221ED-EDFE-4347-A584-F4B764710566}"/>
              </a:ext>
            </a:extLst>
          </p:cNvPr>
          <p:cNvSpPr>
            <a:spLocks noGrp="1"/>
          </p:cNvSpPr>
          <p:nvPr>
            <p:ph idx="1"/>
          </p:nvPr>
        </p:nvSpPr>
        <p:spPr>
          <a:xfrm>
            <a:off x="838200" y="1447800"/>
            <a:ext cx="9367684" cy="4729163"/>
          </a:xfrm>
        </p:spPr>
        <p:txBody>
          <a:bodyPr>
            <a:normAutofit/>
          </a:bodyPr>
          <a:lstStyle/>
          <a:p>
            <a:r>
              <a:rPr lang="en-US" dirty="0"/>
              <a:t>BMA Treasurer called two local banks last summer about loans to help finance the new bulkhead and received positive initial, non-biding responses from both:</a:t>
            </a:r>
          </a:p>
          <a:p>
            <a:pPr lvl="1"/>
            <a:r>
              <a:rPr lang="en-US" dirty="0"/>
              <a:t>Washington Federal – 65% loan-to-value, 5+ year amortization, interest rate not specified</a:t>
            </a:r>
          </a:p>
          <a:p>
            <a:pPr lvl="1"/>
            <a:r>
              <a:rPr lang="en-US" dirty="0"/>
              <a:t>Coastal Community – 65-70% LTV, 7 year amortization, 4.5 – 6.5% interest rate</a:t>
            </a:r>
          </a:p>
          <a:p>
            <a:r>
              <a:rPr lang="en-US" dirty="0"/>
              <a:t>Homeowners collectively would need to pay ~35% of total value as down payment – some could pay 100% down, others 0% down, as long as average was 35%</a:t>
            </a:r>
          </a:p>
          <a:p>
            <a:r>
              <a:rPr lang="en-US" dirty="0"/>
              <a:t>Homeowners who don’t pay 100% down would make monthly payments to BMA to pay off their share of the loan – approximately $165/month per $10,000 “borrowed” (6 years, 5.5% interest)</a:t>
            </a:r>
          </a:p>
          <a:p>
            <a:pPr lvl="2"/>
            <a:endParaRPr lang="en-US" i="1" dirty="0"/>
          </a:p>
        </p:txBody>
      </p:sp>
      <p:sp>
        <p:nvSpPr>
          <p:cNvPr id="4" name="Slide Number Placeholder 3">
            <a:extLst>
              <a:ext uri="{FF2B5EF4-FFF2-40B4-BE49-F238E27FC236}">
                <a16:creationId xmlns:a16="http://schemas.microsoft.com/office/drawing/2014/main" id="{3B26643F-8D46-49C6-A04A-37A052FD506D}"/>
              </a:ext>
            </a:extLst>
          </p:cNvPr>
          <p:cNvSpPr>
            <a:spLocks noGrp="1"/>
          </p:cNvSpPr>
          <p:nvPr>
            <p:ph type="sldNum" sz="quarter" idx="12"/>
          </p:nvPr>
        </p:nvSpPr>
        <p:spPr/>
        <p:txBody>
          <a:bodyPr/>
          <a:lstStyle/>
          <a:p>
            <a:fld id="{71AC429D-EBF0-4C8E-911C-B494311731BE}" type="slidenum">
              <a:rPr lang="en-US" smtClean="0"/>
              <a:t>27</a:t>
            </a:fld>
            <a:endParaRPr lang="en-US"/>
          </a:p>
        </p:txBody>
      </p:sp>
    </p:spTree>
    <p:extLst>
      <p:ext uri="{BB962C8B-B14F-4D97-AF65-F5344CB8AC3E}">
        <p14:creationId xmlns:p14="http://schemas.microsoft.com/office/powerpoint/2010/main" val="4067324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7213C-02C2-43FA-A304-2264E5F7B541}"/>
              </a:ext>
            </a:extLst>
          </p:cNvPr>
          <p:cNvSpPr>
            <a:spLocks noGrp="1"/>
          </p:cNvSpPr>
          <p:nvPr>
            <p:ph type="title"/>
          </p:nvPr>
        </p:nvSpPr>
        <p:spPr>
          <a:xfrm>
            <a:off x="677334" y="496112"/>
            <a:ext cx="8596668" cy="787940"/>
          </a:xfrm>
        </p:spPr>
        <p:txBody>
          <a:bodyPr/>
          <a:lstStyle/>
          <a:p>
            <a:pPr algn="ctr"/>
            <a:r>
              <a:rPr lang="en-US" dirty="0"/>
              <a:t>Next Steps</a:t>
            </a:r>
          </a:p>
        </p:txBody>
      </p:sp>
      <p:sp>
        <p:nvSpPr>
          <p:cNvPr id="3" name="Content Placeholder 2">
            <a:extLst>
              <a:ext uri="{FF2B5EF4-FFF2-40B4-BE49-F238E27FC236}">
                <a16:creationId xmlns:a16="http://schemas.microsoft.com/office/drawing/2014/main" id="{0B2221ED-EDFE-4347-A584-F4B764710566}"/>
              </a:ext>
            </a:extLst>
          </p:cNvPr>
          <p:cNvSpPr>
            <a:spLocks noGrp="1"/>
          </p:cNvSpPr>
          <p:nvPr>
            <p:ph idx="1"/>
          </p:nvPr>
        </p:nvSpPr>
        <p:spPr>
          <a:xfrm>
            <a:off x="838200" y="1447800"/>
            <a:ext cx="8714362" cy="5011366"/>
          </a:xfrm>
        </p:spPr>
        <p:txBody>
          <a:bodyPr>
            <a:normAutofit/>
          </a:bodyPr>
          <a:lstStyle/>
          <a:p>
            <a:r>
              <a:rPr lang="en-US" dirty="0"/>
              <a:t>The Board is mindful of the significant cost of this project, but also recognizes the need, benefits, and required contractual obligation to maintain the bulkhead and common areas.</a:t>
            </a:r>
          </a:p>
          <a:p>
            <a:r>
              <a:rPr lang="en-US" dirty="0"/>
              <a:t>Make decision to </a:t>
            </a:r>
            <a:r>
              <a:rPr lang="en-US" u="sng" dirty="0"/>
              <a:t>move forward with gaining more information on type of bulkhead replacement, cost and financing</a:t>
            </a:r>
          </a:p>
          <a:p>
            <a:pPr lvl="1"/>
            <a:r>
              <a:rPr lang="en-US" b="1" dirty="0"/>
              <a:t>Vote in the near future to authorize the Board to use Brutus funding to hire consultants for engineering, permits, and survey.</a:t>
            </a:r>
          </a:p>
          <a:p>
            <a:pPr lvl="1"/>
            <a:r>
              <a:rPr lang="en-US" i="1" dirty="0"/>
              <a:t>Obtain additional information on funding assistance from financial institutions or other sources</a:t>
            </a:r>
          </a:p>
          <a:p>
            <a:pPr lvl="2"/>
            <a:r>
              <a:rPr lang="en-US" i="1" dirty="0"/>
              <a:t>Intent is to minimize impact to Brutus members</a:t>
            </a:r>
          </a:p>
          <a:p>
            <a:pPr lvl="1"/>
            <a:r>
              <a:rPr lang="en-US" i="1" dirty="0"/>
              <a:t>Report final recommendation to Brutus association for bulkhead type that is identified by engineering that is best suited for shoreline site conditions. </a:t>
            </a:r>
          </a:p>
          <a:p>
            <a:pPr lvl="1"/>
            <a:r>
              <a:rPr lang="en-US" i="1" dirty="0"/>
              <a:t>Include Sweeney in bulkhead process to meet contracted obligations.</a:t>
            </a:r>
          </a:p>
          <a:p>
            <a:pPr lvl="1"/>
            <a:r>
              <a:rPr lang="en-US" i="1" dirty="0"/>
              <a:t>Obtain Final Authorization from Brutus Maintenance Association for bulkhead replacement special assessment in a future vote once design, permitting, and construction cost are determined and funding approaches are better defined.</a:t>
            </a:r>
          </a:p>
          <a:p>
            <a:pPr lvl="2"/>
            <a:endParaRPr lang="en-US" i="1" dirty="0"/>
          </a:p>
          <a:p>
            <a:pPr lvl="2"/>
            <a:endParaRPr lang="en-US" i="1" dirty="0"/>
          </a:p>
        </p:txBody>
      </p:sp>
      <p:sp>
        <p:nvSpPr>
          <p:cNvPr id="4" name="Slide Number Placeholder 3">
            <a:extLst>
              <a:ext uri="{FF2B5EF4-FFF2-40B4-BE49-F238E27FC236}">
                <a16:creationId xmlns:a16="http://schemas.microsoft.com/office/drawing/2014/main" id="{F13724D5-390E-4EB0-B7CC-D8757CF3FDCC}"/>
              </a:ext>
            </a:extLst>
          </p:cNvPr>
          <p:cNvSpPr>
            <a:spLocks noGrp="1"/>
          </p:cNvSpPr>
          <p:nvPr>
            <p:ph type="sldNum" sz="quarter" idx="12"/>
          </p:nvPr>
        </p:nvSpPr>
        <p:spPr/>
        <p:txBody>
          <a:bodyPr/>
          <a:lstStyle/>
          <a:p>
            <a:fld id="{71AC429D-EBF0-4C8E-911C-B494311731BE}" type="slidenum">
              <a:rPr lang="en-US" smtClean="0"/>
              <a:t>28</a:t>
            </a:fld>
            <a:endParaRPr lang="en-US"/>
          </a:p>
        </p:txBody>
      </p:sp>
    </p:spTree>
    <p:extLst>
      <p:ext uri="{BB962C8B-B14F-4D97-AF65-F5344CB8AC3E}">
        <p14:creationId xmlns:p14="http://schemas.microsoft.com/office/powerpoint/2010/main" val="686949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E956-6FB0-4D8C-BC28-39121AE9AC12}"/>
              </a:ext>
            </a:extLst>
          </p:cNvPr>
          <p:cNvSpPr>
            <a:spLocks noGrp="1"/>
          </p:cNvSpPr>
          <p:nvPr>
            <p:ph type="title"/>
          </p:nvPr>
        </p:nvSpPr>
        <p:spPr/>
        <p:txBody>
          <a:bodyPr/>
          <a:lstStyle/>
          <a:p>
            <a:endParaRPr lang="en-US"/>
          </a:p>
        </p:txBody>
      </p:sp>
      <p:pic>
        <p:nvPicPr>
          <p:cNvPr id="33" name="Content Placeholder 32" descr="A close up of an animal&#10;&#10;Description automatically generated">
            <a:extLst>
              <a:ext uri="{FF2B5EF4-FFF2-40B4-BE49-F238E27FC236}">
                <a16:creationId xmlns:a16="http://schemas.microsoft.com/office/drawing/2014/main" id="{DE69BE6C-B818-4B40-89EE-CBE00F8246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65773" y="1225968"/>
            <a:ext cx="5416828" cy="4406063"/>
          </a:xfrm>
        </p:spPr>
      </p:pic>
      <p:pic>
        <p:nvPicPr>
          <p:cNvPr id="35" name="Picture 34" descr="A close up of a tree&#10;&#10;Description automatically generated">
            <a:extLst>
              <a:ext uri="{FF2B5EF4-FFF2-40B4-BE49-F238E27FC236}">
                <a16:creationId xmlns:a16="http://schemas.microsoft.com/office/drawing/2014/main" id="{2069F15E-206E-4052-A76E-603CB35A01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7188" y="-365125"/>
            <a:ext cx="12192000" cy="6858000"/>
          </a:xfrm>
          <a:prstGeom prst="rect">
            <a:avLst/>
          </a:prstGeom>
        </p:spPr>
      </p:pic>
      <p:pic>
        <p:nvPicPr>
          <p:cNvPr id="37" name="Picture 36" descr="A person walking down a dirt road&#10;&#10;Description automatically generated">
            <a:extLst>
              <a:ext uri="{FF2B5EF4-FFF2-40B4-BE49-F238E27FC236}">
                <a16:creationId xmlns:a16="http://schemas.microsoft.com/office/drawing/2014/main" id="{0E8FE986-FE43-482E-B31F-10DA858197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39" name="Picture 38">
            <a:extLst>
              <a:ext uri="{FF2B5EF4-FFF2-40B4-BE49-F238E27FC236}">
                <a16:creationId xmlns:a16="http://schemas.microsoft.com/office/drawing/2014/main" id="{6E46BA6D-89A3-4DF6-AF17-12CE05F00D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590"/>
            <a:ext cx="3857625" cy="6858000"/>
          </a:xfrm>
          <a:prstGeom prst="rect">
            <a:avLst/>
          </a:prstGeom>
        </p:spPr>
      </p:pic>
      <p:sp>
        <p:nvSpPr>
          <p:cNvPr id="3" name="Slide Number Placeholder 2">
            <a:extLst>
              <a:ext uri="{FF2B5EF4-FFF2-40B4-BE49-F238E27FC236}">
                <a16:creationId xmlns:a16="http://schemas.microsoft.com/office/drawing/2014/main" id="{FAD2B54F-6DC5-4BBC-B076-18B1CFAC8D25}"/>
              </a:ext>
            </a:extLst>
          </p:cNvPr>
          <p:cNvSpPr>
            <a:spLocks noGrp="1"/>
          </p:cNvSpPr>
          <p:nvPr>
            <p:ph type="sldNum" sz="quarter" idx="12"/>
          </p:nvPr>
        </p:nvSpPr>
        <p:spPr/>
        <p:txBody>
          <a:bodyPr/>
          <a:lstStyle/>
          <a:p>
            <a:fld id="{71AC429D-EBF0-4C8E-911C-B494311731BE}" type="slidenum">
              <a:rPr lang="en-US" smtClean="0"/>
              <a:t>3</a:t>
            </a:fld>
            <a:endParaRPr lang="en-US"/>
          </a:p>
        </p:txBody>
      </p:sp>
    </p:spTree>
    <p:extLst>
      <p:ext uri="{BB962C8B-B14F-4D97-AF65-F5344CB8AC3E}">
        <p14:creationId xmlns:p14="http://schemas.microsoft.com/office/powerpoint/2010/main" val="1929139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19F95-8BEC-4AB6-902B-14360B29F9CA}"/>
              </a:ext>
            </a:extLst>
          </p:cNvPr>
          <p:cNvSpPr>
            <a:spLocks noGrp="1"/>
          </p:cNvSpPr>
          <p:nvPr>
            <p:ph type="title"/>
          </p:nvPr>
        </p:nvSpPr>
        <p:spPr/>
        <p:txBody>
          <a:bodyPr/>
          <a:lstStyle/>
          <a:p>
            <a:endParaRPr lang="en-US"/>
          </a:p>
        </p:txBody>
      </p:sp>
      <p:pic>
        <p:nvPicPr>
          <p:cNvPr id="5" name="Content Placeholder 4" descr="A view of the earth from space&#10;&#10;Description automatically generated">
            <a:extLst>
              <a:ext uri="{FF2B5EF4-FFF2-40B4-BE49-F238E27FC236}">
                <a16:creationId xmlns:a16="http://schemas.microsoft.com/office/drawing/2014/main" id="{A485D95C-47F0-43A9-AD18-E81B6558AC9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82074" y="2160588"/>
            <a:ext cx="4787889" cy="3881437"/>
          </a:xfrm>
        </p:spPr>
      </p:pic>
      <p:pic>
        <p:nvPicPr>
          <p:cNvPr id="7" name="Picture 6" descr="A picture containing outdoor, grass, bench, wooden&#10;&#10;Description automatically generated">
            <a:extLst>
              <a:ext uri="{FF2B5EF4-FFF2-40B4-BE49-F238E27FC236}">
                <a16:creationId xmlns:a16="http://schemas.microsoft.com/office/drawing/2014/main" id="{A84EC912-0379-4681-B8CB-E8678A3BB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9144000" cy="6858000"/>
          </a:xfrm>
          <a:prstGeom prst="rect">
            <a:avLst/>
          </a:prstGeom>
        </p:spPr>
      </p:pic>
      <p:pic>
        <p:nvPicPr>
          <p:cNvPr id="9" name="Picture 8" descr="A stone bench next to a tree&#10;&#10;Description automatically generated">
            <a:extLst>
              <a:ext uri="{FF2B5EF4-FFF2-40B4-BE49-F238E27FC236}">
                <a16:creationId xmlns:a16="http://schemas.microsoft.com/office/drawing/2014/main" id="{DF46851B-EE20-49A0-8BB6-35347D1EE3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0130" y="222421"/>
            <a:ext cx="9144000" cy="6858000"/>
          </a:xfrm>
          <a:prstGeom prst="rect">
            <a:avLst/>
          </a:prstGeom>
        </p:spPr>
      </p:pic>
      <p:sp>
        <p:nvSpPr>
          <p:cNvPr id="3" name="Slide Number Placeholder 2">
            <a:extLst>
              <a:ext uri="{FF2B5EF4-FFF2-40B4-BE49-F238E27FC236}">
                <a16:creationId xmlns:a16="http://schemas.microsoft.com/office/drawing/2014/main" id="{AD126AF4-D559-4166-AA36-9DDA8EF92520}"/>
              </a:ext>
            </a:extLst>
          </p:cNvPr>
          <p:cNvSpPr>
            <a:spLocks noGrp="1"/>
          </p:cNvSpPr>
          <p:nvPr>
            <p:ph type="sldNum" sz="quarter" idx="12"/>
          </p:nvPr>
        </p:nvSpPr>
        <p:spPr/>
        <p:txBody>
          <a:bodyPr/>
          <a:lstStyle/>
          <a:p>
            <a:fld id="{71AC429D-EBF0-4C8E-911C-B494311731BE}" type="slidenum">
              <a:rPr lang="en-US" smtClean="0"/>
              <a:t>4</a:t>
            </a:fld>
            <a:endParaRPr lang="en-US"/>
          </a:p>
        </p:txBody>
      </p:sp>
    </p:spTree>
    <p:extLst>
      <p:ext uri="{BB962C8B-B14F-4D97-AF65-F5344CB8AC3E}">
        <p14:creationId xmlns:p14="http://schemas.microsoft.com/office/powerpoint/2010/main" val="3829555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8C8C-A84A-4362-8429-DF775CA7D805}"/>
              </a:ext>
            </a:extLst>
          </p:cNvPr>
          <p:cNvSpPr>
            <a:spLocks noGrp="1"/>
          </p:cNvSpPr>
          <p:nvPr>
            <p:ph type="title"/>
          </p:nvPr>
        </p:nvSpPr>
        <p:spPr/>
        <p:txBody>
          <a:bodyPr/>
          <a:lstStyle/>
          <a:p>
            <a:endParaRPr lang="en-US"/>
          </a:p>
        </p:txBody>
      </p:sp>
      <p:pic>
        <p:nvPicPr>
          <p:cNvPr id="5" name="Content Placeholder 4" descr="A stone bench next to a tree&#10;&#10;Description automatically generated">
            <a:extLst>
              <a:ext uri="{FF2B5EF4-FFF2-40B4-BE49-F238E27FC236}">
                <a16:creationId xmlns:a16="http://schemas.microsoft.com/office/drawing/2014/main" id="{E9DA7E8B-F8D9-47DC-9793-F6149DFD01E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818" y="609600"/>
            <a:ext cx="5801784" cy="4351338"/>
          </a:xfrm>
        </p:spPr>
      </p:pic>
      <p:pic>
        <p:nvPicPr>
          <p:cNvPr id="7" name="Picture 6" descr="A bridge over a body of water&#10;&#10;Description automatically generated">
            <a:extLst>
              <a:ext uri="{FF2B5EF4-FFF2-40B4-BE49-F238E27FC236}">
                <a16:creationId xmlns:a16="http://schemas.microsoft.com/office/drawing/2014/main" id="{6847AEC7-4E88-4617-848D-CD4B15F216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0542" y="-135925"/>
            <a:ext cx="5143500" cy="6858000"/>
          </a:xfrm>
          <a:prstGeom prst="rect">
            <a:avLst/>
          </a:prstGeom>
        </p:spPr>
      </p:pic>
      <p:pic>
        <p:nvPicPr>
          <p:cNvPr id="9" name="Picture 8" descr="A close up of a rock&#10;&#10;Description automatically generated">
            <a:extLst>
              <a:ext uri="{FF2B5EF4-FFF2-40B4-BE49-F238E27FC236}">
                <a16:creationId xmlns:a16="http://schemas.microsoft.com/office/drawing/2014/main" id="{A20BED46-4DAF-4766-99C7-0D116800FC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97034" y="857250"/>
            <a:ext cx="6858000" cy="5143500"/>
          </a:xfrm>
          <a:prstGeom prst="rect">
            <a:avLst/>
          </a:prstGeom>
        </p:spPr>
      </p:pic>
      <p:sp>
        <p:nvSpPr>
          <p:cNvPr id="3" name="Slide Number Placeholder 2">
            <a:extLst>
              <a:ext uri="{FF2B5EF4-FFF2-40B4-BE49-F238E27FC236}">
                <a16:creationId xmlns:a16="http://schemas.microsoft.com/office/drawing/2014/main" id="{CB95C22A-837C-40D4-904E-57F795D8FBAE}"/>
              </a:ext>
            </a:extLst>
          </p:cNvPr>
          <p:cNvSpPr>
            <a:spLocks noGrp="1"/>
          </p:cNvSpPr>
          <p:nvPr>
            <p:ph type="sldNum" sz="quarter" idx="12"/>
          </p:nvPr>
        </p:nvSpPr>
        <p:spPr/>
        <p:txBody>
          <a:bodyPr/>
          <a:lstStyle/>
          <a:p>
            <a:fld id="{71AC429D-EBF0-4C8E-911C-B494311731BE}" type="slidenum">
              <a:rPr lang="en-US" smtClean="0"/>
              <a:t>5</a:t>
            </a:fld>
            <a:endParaRPr lang="en-US"/>
          </a:p>
        </p:txBody>
      </p:sp>
    </p:spTree>
    <p:extLst>
      <p:ext uri="{BB962C8B-B14F-4D97-AF65-F5344CB8AC3E}">
        <p14:creationId xmlns:p14="http://schemas.microsoft.com/office/powerpoint/2010/main" val="132576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8CECA9D-46C3-49C9-88A2-BF8E994CA1B1}"/>
              </a:ext>
            </a:extLst>
          </p:cNvPr>
          <p:cNvSpPr>
            <a:spLocks noGrp="1"/>
          </p:cNvSpPr>
          <p:nvPr>
            <p:ph type="title"/>
          </p:nvPr>
        </p:nvSpPr>
        <p:spPr>
          <a:xfrm>
            <a:off x="648929" y="629266"/>
            <a:ext cx="3651467" cy="1676603"/>
          </a:xfrm>
        </p:spPr>
        <p:txBody>
          <a:bodyPr>
            <a:normAutofit/>
          </a:bodyPr>
          <a:lstStyle/>
          <a:p>
            <a:r>
              <a:rPr lang="en-US" sz="2800" dirty="0"/>
              <a:t>Badly Deteriorated Timber Piles</a:t>
            </a:r>
          </a:p>
        </p:txBody>
      </p:sp>
      <p:sp>
        <p:nvSpPr>
          <p:cNvPr id="13" name="Content Placeholder 12">
            <a:extLst>
              <a:ext uri="{FF2B5EF4-FFF2-40B4-BE49-F238E27FC236}">
                <a16:creationId xmlns:a16="http://schemas.microsoft.com/office/drawing/2014/main" id="{C5806665-4BE7-43E7-8BBD-CA60DD82AF63}"/>
              </a:ext>
            </a:extLst>
          </p:cNvPr>
          <p:cNvSpPr>
            <a:spLocks noGrp="1"/>
          </p:cNvSpPr>
          <p:nvPr>
            <p:ph idx="1"/>
          </p:nvPr>
        </p:nvSpPr>
        <p:spPr>
          <a:xfrm>
            <a:off x="648931" y="2438400"/>
            <a:ext cx="3651466" cy="3785419"/>
          </a:xfrm>
        </p:spPr>
        <p:txBody>
          <a:bodyPr>
            <a:normAutofit/>
          </a:bodyPr>
          <a:lstStyle/>
          <a:p>
            <a:r>
              <a:rPr lang="en-US" sz="1800" dirty="0"/>
              <a:t>Many areas are open to felt only providing protection.</a:t>
            </a:r>
          </a:p>
        </p:txBody>
      </p:sp>
      <p:pic>
        <p:nvPicPr>
          <p:cNvPr id="9" name="Content Placeholder 8" descr="A close up of a rock&#10;&#10;Description automatically generated">
            <a:extLst>
              <a:ext uri="{FF2B5EF4-FFF2-40B4-BE49-F238E27FC236}">
                <a16:creationId xmlns:a16="http://schemas.microsoft.com/office/drawing/2014/main" id="{67E1CD16-C7BD-4EF4-A496-908CBB76DB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03" r="25197" b="-2"/>
          <a:stretch/>
        </p:blipFill>
        <p:spPr>
          <a:xfrm rot="5400000">
            <a:off x="4986528" y="-347472"/>
            <a:ext cx="6858000" cy="7552944"/>
          </a:xfrm>
          <a:prstGeom prst="rect">
            <a:avLst/>
          </a:prstGeom>
          <a:effectLst/>
        </p:spPr>
      </p:pic>
      <p:sp>
        <p:nvSpPr>
          <p:cNvPr id="2" name="Slide Number Placeholder 1">
            <a:extLst>
              <a:ext uri="{FF2B5EF4-FFF2-40B4-BE49-F238E27FC236}">
                <a16:creationId xmlns:a16="http://schemas.microsoft.com/office/drawing/2014/main" id="{0C500E47-F586-47EC-B283-A2B87F620E0A}"/>
              </a:ext>
            </a:extLst>
          </p:cNvPr>
          <p:cNvSpPr>
            <a:spLocks noGrp="1"/>
          </p:cNvSpPr>
          <p:nvPr>
            <p:ph type="sldNum" sz="quarter" idx="12"/>
          </p:nvPr>
        </p:nvSpPr>
        <p:spPr/>
        <p:txBody>
          <a:bodyPr/>
          <a:lstStyle/>
          <a:p>
            <a:fld id="{71AC429D-EBF0-4C8E-911C-B494311731BE}" type="slidenum">
              <a:rPr lang="en-US" smtClean="0"/>
              <a:t>6</a:t>
            </a:fld>
            <a:endParaRPr lang="en-US"/>
          </a:p>
        </p:txBody>
      </p:sp>
    </p:spTree>
    <p:extLst>
      <p:ext uri="{BB962C8B-B14F-4D97-AF65-F5344CB8AC3E}">
        <p14:creationId xmlns:p14="http://schemas.microsoft.com/office/powerpoint/2010/main" val="3174791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459F-BBA5-463C-968C-69494577B2E6}"/>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4EC8B5DF-F37F-4920-B992-30E7CED13BA7}"/>
              </a:ext>
            </a:extLst>
          </p:cNvPr>
          <p:cNvSpPr>
            <a:spLocks noGrp="1"/>
          </p:cNvSpPr>
          <p:nvPr>
            <p:ph idx="1"/>
          </p:nvPr>
        </p:nvSpPr>
        <p:spPr/>
        <p:txBody>
          <a:bodyPr/>
          <a:lstStyle/>
          <a:p>
            <a:r>
              <a:rPr lang="en-US" dirty="0"/>
              <a:t>Bulkhead Obligations</a:t>
            </a:r>
          </a:p>
          <a:p>
            <a:r>
              <a:rPr lang="en-US" dirty="0"/>
              <a:t>History of Brutus Bulkheads</a:t>
            </a:r>
          </a:p>
          <a:p>
            <a:r>
              <a:rPr lang="en-US" dirty="0"/>
              <a:t>Present Condition of Brutus Bulkhead</a:t>
            </a:r>
          </a:p>
          <a:p>
            <a:pPr lvl="1"/>
            <a:r>
              <a:rPr lang="en-US" dirty="0"/>
              <a:t>Comparison of past bulkheads</a:t>
            </a:r>
          </a:p>
          <a:p>
            <a:r>
              <a:rPr lang="en-US" dirty="0"/>
              <a:t>Benefits Provided by Bulkhead</a:t>
            </a:r>
          </a:p>
          <a:p>
            <a:r>
              <a:rPr lang="en-US" dirty="0"/>
              <a:t>Information from Bulkhead Contractors and Government Agencies</a:t>
            </a:r>
          </a:p>
          <a:p>
            <a:r>
              <a:rPr lang="en-US" dirty="0"/>
              <a:t>Different Bulkhead Types with pros, cons, permit possibilities and rough costs</a:t>
            </a:r>
          </a:p>
          <a:p>
            <a:r>
              <a:rPr lang="en-US" dirty="0"/>
              <a:t>Next steps</a:t>
            </a:r>
          </a:p>
          <a:p>
            <a:endParaRPr lang="en-US" dirty="0"/>
          </a:p>
          <a:p>
            <a:endParaRPr lang="en-US" dirty="0"/>
          </a:p>
          <a:p>
            <a:endParaRPr lang="en-US" dirty="0"/>
          </a:p>
          <a:p>
            <a:endParaRPr lang="en-US" dirty="0"/>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E9A8F0C0-1CC3-452A-A151-C793DE24B839}"/>
              </a:ext>
            </a:extLst>
          </p:cNvPr>
          <p:cNvSpPr>
            <a:spLocks noGrp="1"/>
          </p:cNvSpPr>
          <p:nvPr>
            <p:ph type="sldNum" sz="quarter" idx="12"/>
          </p:nvPr>
        </p:nvSpPr>
        <p:spPr/>
        <p:txBody>
          <a:bodyPr/>
          <a:lstStyle/>
          <a:p>
            <a:fld id="{71AC429D-EBF0-4C8E-911C-B494311731BE}" type="slidenum">
              <a:rPr lang="en-US" smtClean="0"/>
              <a:t>7</a:t>
            </a:fld>
            <a:endParaRPr lang="en-US" dirty="0"/>
          </a:p>
        </p:txBody>
      </p:sp>
    </p:spTree>
    <p:extLst>
      <p:ext uri="{BB962C8B-B14F-4D97-AF65-F5344CB8AC3E}">
        <p14:creationId xmlns:p14="http://schemas.microsoft.com/office/powerpoint/2010/main" val="3299777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0107-B9CC-43A1-956F-FC4302DDFAED}"/>
              </a:ext>
            </a:extLst>
          </p:cNvPr>
          <p:cNvSpPr>
            <a:spLocks noGrp="1"/>
          </p:cNvSpPr>
          <p:nvPr>
            <p:ph type="title"/>
          </p:nvPr>
        </p:nvSpPr>
        <p:spPr/>
        <p:txBody>
          <a:bodyPr/>
          <a:lstStyle/>
          <a:p>
            <a:r>
              <a:rPr lang="en-US" dirty="0"/>
              <a:t>What the CCR’s and Bylaws say about bulkhead and common properties</a:t>
            </a:r>
          </a:p>
        </p:txBody>
      </p:sp>
      <p:sp>
        <p:nvSpPr>
          <p:cNvPr id="3" name="Content Placeholder 2">
            <a:extLst>
              <a:ext uri="{FF2B5EF4-FFF2-40B4-BE49-F238E27FC236}">
                <a16:creationId xmlns:a16="http://schemas.microsoft.com/office/drawing/2014/main" id="{F63E253D-CE7F-463E-B401-92A7022811E3}"/>
              </a:ext>
            </a:extLst>
          </p:cNvPr>
          <p:cNvSpPr>
            <a:spLocks noGrp="1"/>
          </p:cNvSpPr>
          <p:nvPr>
            <p:ph idx="1"/>
          </p:nvPr>
        </p:nvSpPr>
        <p:spPr/>
        <p:txBody>
          <a:bodyPr>
            <a:normAutofit/>
          </a:bodyPr>
          <a:lstStyle/>
          <a:p>
            <a:r>
              <a:rPr lang="en-US" dirty="0"/>
              <a:t>4.1    Operation   </a:t>
            </a:r>
          </a:p>
          <a:p>
            <a:r>
              <a:rPr lang="en-US" u="sng" dirty="0"/>
              <a:t>The Association shall operate and </a:t>
            </a:r>
            <a:r>
              <a:rPr lang="en-US" b="1" u="sng" dirty="0"/>
              <a:t>maintain, at its cost, in neat and good order</a:t>
            </a:r>
            <a:r>
              <a:rPr lang="en-US" u="sng" dirty="0"/>
              <a:t>, and for the use and benefit of the owners of the property in the development, all land and/or facilities designated</a:t>
            </a:r>
          </a:p>
          <a:p>
            <a:pPr marL="0" indent="0">
              <a:buNone/>
            </a:pPr>
            <a:endParaRPr lang="en-US" dirty="0"/>
          </a:p>
          <a:p>
            <a:r>
              <a:rPr lang="en-US" dirty="0"/>
              <a:t> 4.4.2   Common Property Rights  </a:t>
            </a:r>
          </a:p>
          <a:p>
            <a:r>
              <a:rPr lang="en-US" dirty="0"/>
              <a:t>Subject to the provisions of these covenants, </a:t>
            </a:r>
            <a:r>
              <a:rPr lang="en-US" b="1" u="sng" dirty="0"/>
              <a:t>every member </a:t>
            </a:r>
            <a:r>
              <a:rPr lang="en-US" u="sng" dirty="0"/>
              <a:t>of the Association shall have a right of easement and enjoyment in and to the common properties</a:t>
            </a:r>
            <a:r>
              <a:rPr lang="en-US" dirty="0"/>
              <a:t>.  Such easement shall be appurtenant to and shall pass with the title to every lot or living unit and upon recordation of a contract of sale of any lot or living unit.</a:t>
            </a:r>
          </a:p>
          <a:p>
            <a:pPr marL="0" indent="0">
              <a:buNone/>
            </a:pPr>
            <a:endParaRPr lang="en-US" dirty="0"/>
          </a:p>
        </p:txBody>
      </p:sp>
      <p:sp>
        <p:nvSpPr>
          <p:cNvPr id="4" name="Slide Number Placeholder 3">
            <a:extLst>
              <a:ext uri="{FF2B5EF4-FFF2-40B4-BE49-F238E27FC236}">
                <a16:creationId xmlns:a16="http://schemas.microsoft.com/office/drawing/2014/main" id="{B8C4E970-5BFF-496F-9C8A-F7DECBBBC2BB}"/>
              </a:ext>
            </a:extLst>
          </p:cNvPr>
          <p:cNvSpPr>
            <a:spLocks noGrp="1"/>
          </p:cNvSpPr>
          <p:nvPr>
            <p:ph type="sldNum" sz="quarter" idx="12"/>
          </p:nvPr>
        </p:nvSpPr>
        <p:spPr/>
        <p:txBody>
          <a:bodyPr/>
          <a:lstStyle/>
          <a:p>
            <a:fld id="{71AC429D-EBF0-4C8E-911C-B494311731BE}" type="slidenum">
              <a:rPr lang="en-US" smtClean="0"/>
              <a:t>8</a:t>
            </a:fld>
            <a:endParaRPr lang="en-US"/>
          </a:p>
        </p:txBody>
      </p:sp>
    </p:spTree>
    <p:extLst>
      <p:ext uri="{BB962C8B-B14F-4D97-AF65-F5344CB8AC3E}">
        <p14:creationId xmlns:p14="http://schemas.microsoft.com/office/powerpoint/2010/main" val="250393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3027A2-E660-401D-87C9-B77A886526E2}"/>
              </a:ext>
            </a:extLst>
          </p:cNvPr>
          <p:cNvSpPr/>
          <p:nvPr/>
        </p:nvSpPr>
        <p:spPr>
          <a:xfrm>
            <a:off x="820270" y="268942"/>
            <a:ext cx="8766182" cy="9778061"/>
          </a:xfrm>
          <a:prstGeom prst="rect">
            <a:avLst/>
          </a:prstGeom>
        </p:spPr>
        <p:txBody>
          <a:bodyPr wrap="square">
            <a:spAutoFit/>
          </a:bodyPr>
          <a:lstStyle/>
          <a:p>
            <a:pPr>
              <a:lnSpc>
                <a:spcPct val="103000"/>
              </a:lnSpc>
              <a:spcAft>
                <a:spcPts val="45"/>
              </a:spcAft>
              <a:tabLst>
                <a:tab pos="400050" algn="l"/>
                <a:tab pos="1184910" algn="ctr"/>
              </a:tabLs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5.0 	Maintenance Assessments </a:t>
            </a:r>
            <a:endParaRPr lang="en-US" sz="2000" b="1" dirty="0">
              <a:latin typeface="Calibri" panose="020F0502020204030204" pitchFamily="34" charset="0"/>
              <a:ea typeface="Times New Roman" panose="02020603050405020304" pitchFamily="18" charset="0"/>
              <a:cs typeface="Times New Roman" panose="02020603050405020304" pitchFamily="18" charset="0"/>
            </a:endParaRPr>
          </a:p>
          <a:p>
            <a:pPr marL="60960" marR="0">
              <a:lnSpc>
                <a:spcPct val="106000"/>
              </a:lnSpc>
              <a:spcBef>
                <a:spcPts val="0"/>
              </a:spcBef>
              <a:spcAft>
                <a:spcPts val="0"/>
              </a:spcAft>
            </a:pPr>
            <a:endParaRPr lang="en-US" sz="2000" dirty="0">
              <a:latin typeface="Times New Roman" panose="02020603050405020304" pitchFamily="18" charset="0"/>
              <a:ea typeface="Times New Roman" panose="02020603050405020304" pitchFamily="18" charset="0"/>
            </a:endParaRPr>
          </a:p>
          <a:p>
            <a:pPr marL="60960" marR="0">
              <a:lnSpc>
                <a:spcPct val="106000"/>
              </a:lnSpc>
              <a:spcBef>
                <a:spcPts val="0"/>
              </a:spcBef>
              <a:spcAft>
                <a:spcPts val="0"/>
              </a:spcAft>
            </a:pPr>
            <a:r>
              <a:rPr lang="en-US" sz="2000" dirty="0">
                <a:latin typeface="Times New Roman" panose="02020603050405020304" pitchFamily="18" charset="0"/>
                <a:ea typeface="Times New Roman" panose="02020603050405020304" pitchFamily="18" charset="0"/>
              </a:rPr>
              <a:t>Annual and Special Assessments levied by the Association shall be exclusively for the purpose of promoting the health, safety, enjoyment and welfare of the residents in the properties, and in particular for the improvement and maintenance of property, services, and facilities devoted to that purpose and related to the use and enjoyment of the properties within the Plat of Brutus.  Without limiting the generality of the foregoing, </a:t>
            </a:r>
            <a:r>
              <a:rPr lang="en-US" sz="2000" u="sng" dirty="0">
                <a:latin typeface="Times New Roman" panose="02020603050405020304" pitchFamily="18" charset="0"/>
                <a:ea typeface="Times New Roman" panose="02020603050405020304" pitchFamily="18" charset="0"/>
              </a:rPr>
              <a:t>assessments may be used for the acquisition, </a:t>
            </a:r>
            <a:r>
              <a:rPr lang="en-US" sz="2000" u="sng" dirty="0"/>
              <a:t>maintenance and operation of a water system and common properties which are inclusive of and not limited to the beach trail and bulkhead. </a:t>
            </a:r>
            <a:endParaRPr lang="en-US" sz="2000" dirty="0">
              <a:latin typeface="Times New Roman" panose="02020603050405020304" pitchFamily="18" charset="0"/>
              <a:ea typeface="Times New Roman" panose="02020603050405020304" pitchFamily="18" charset="0"/>
            </a:endParaRPr>
          </a:p>
          <a:p>
            <a:endParaRPr lang="en-US" sz="2000" dirty="0">
              <a:solidFill>
                <a:srgbClr val="FF0000"/>
              </a:solidFill>
              <a:latin typeface="Times New Roman" panose="02020603050405020304" pitchFamily="18" charset="0"/>
            </a:endParaRPr>
          </a:p>
          <a:p>
            <a:r>
              <a:rPr lang="en-US" sz="2000" dirty="0"/>
              <a:t>5.1  	Subject Property</a:t>
            </a:r>
          </a:p>
          <a:p>
            <a:r>
              <a:rPr lang="en-US" sz="2000" dirty="0"/>
              <a:t> </a:t>
            </a:r>
          </a:p>
          <a:p>
            <a:r>
              <a:rPr lang="en-US" sz="2000" dirty="0"/>
              <a:t>All building sites are subject to Annual and Special Maintenance Assessments to cover the costs of operation, maintenance, replacement and extension of the water system and common areas.  Such charges and assessments shall be levied against each membership property and shall be the personal liability of the members owning and/or possessing such property. Out of Plat water users and beach access users will be assessed dues as defined in paragraphs 8.5, 8.6 &amp; 8.7 of the Bylaws. </a:t>
            </a:r>
          </a:p>
          <a:p>
            <a:endParaRPr lang="en-US" sz="2000" dirty="0">
              <a:solidFill>
                <a:srgbClr val="FF0000"/>
              </a:solidFill>
              <a:latin typeface="Times New Roman" panose="02020603050405020304" pitchFamily="18" charset="0"/>
            </a:endParaRPr>
          </a:p>
          <a:p>
            <a:endParaRPr lang="en-US" dirty="0">
              <a:solidFill>
                <a:srgbClr val="FF0000"/>
              </a:solidFill>
              <a:latin typeface="Times New Roman" panose="02020603050405020304" pitchFamily="18" charset="0"/>
            </a:endParaRPr>
          </a:p>
          <a:p>
            <a:endParaRPr lang="en-US" dirty="0">
              <a:solidFill>
                <a:srgbClr val="FF0000"/>
              </a:solidFill>
              <a:latin typeface="Times New Roman" panose="02020603050405020304" pitchFamily="18" charset="0"/>
            </a:endParaRPr>
          </a:p>
          <a:p>
            <a:endParaRPr lang="en-US" dirty="0">
              <a:solidFill>
                <a:srgbClr val="FF0000"/>
              </a:solidFill>
              <a:latin typeface="Times New Roman" panose="02020603050405020304" pitchFamily="18" charset="0"/>
            </a:endParaRPr>
          </a:p>
          <a:p>
            <a:endParaRPr lang="en-US" dirty="0">
              <a:solidFill>
                <a:srgbClr val="FF0000"/>
              </a:solidFill>
              <a:latin typeface="Times New Roman" panose="02020603050405020304" pitchFamily="18" charset="0"/>
            </a:endParaRPr>
          </a:p>
          <a:p>
            <a:endParaRPr lang="en-US" dirty="0">
              <a:solidFill>
                <a:srgbClr val="FF0000"/>
              </a:solidFill>
              <a:latin typeface="Times New Roman" panose="02020603050405020304" pitchFamily="18" charset="0"/>
            </a:endParaRPr>
          </a:p>
          <a:p>
            <a:endParaRPr lang="en-US" dirty="0">
              <a:solidFill>
                <a:srgbClr val="FF0000"/>
              </a:solidFill>
              <a:latin typeface="Times New Roman" panose="02020603050405020304" pitchFamily="18" charset="0"/>
            </a:endParaRPr>
          </a:p>
          <a:p>
            <a:endParaRPr lang="en-US" dirty="0">
              <a:solidFill>
                <a:srgbClr val="FF0000"/>
              </a:solidFill>
              <a:latin typeface="Times New Roman" panose="02020603050405020304" pitchFamily="18" charset="0"/>
            </a:endParaRPr>
          </a:p>
          <a:p>
            <a:endParaRPr lang="en-US" dirty="0">
              <a:solidFill>
                <a:srgbClr val="FF0000"/>
              </a:solidFill>
              <a:latin typeface="Times New Roman" panose="02020603050405020304" pitchFamily="18" charset="0"/>
            </a:endParaRPr>
          </a:p>
          <a:p>
            <a:endParaRPr lang="en-US" dirty="0">
              <a:solidFill>
                <a:srgbClr val="FF0000"/>
              </a:solidFill>
              <a:latin typeface="Times New Roman" panose="02020603050405020304" pitchFamily="18" charset="0"/>
            </a:endParaRPr>
          </a:p>
          <a:p>
            <a:endParaRPr lang="en-US" dirty="0">
              <a:solidFill>
                <a:srgbClr val="FF0000"/>
              </a:solidFill>
              <a:latin typeface="Times New Roman" panose="02020603050405020304" pitchFamily="18" charset="0"/>
            </a:endParaRPr>
          </a:p>
          <a:p>
            <a:endParaRPr lang="en-US" dirty="0"/>
          </a:p>
        </p:txBody>
      </p:sp>
      <p:sp>
        <p:nvSpPr>
          <p:cNvPr id="2" name="Slide Number Placeholder 1">
            <a:extLst>
              <a:ext uri="{FF2B5EF4-FFF2-40B4-BE49-F238E27FC236}">
                <a16:creationId xmlns:a16="http://schemas.microsoft.com/office/drawing/2014/main" id="{9348C91F-B5C6-4564-BACC-07227F61C803}"/>
              </a:ext>
            </a:extLst>
          </p:cNvPr>
          <p:cNvSpPr>
            <a:spLocks noGrp="1"/>
          </p:cNvSpPr>
          <p:nvPr>
            <p:ph type="sldNum" sz="quarter" idx="12"/>
          </p:nvPr>
        </p:nvSpPr>
        <p:spPr/>
        <p:txBody>
          <a:bodyPr/>
          <a:lstStyle/>
          <a:p>
            <a:fld id="{71AC429D-EBF0-4C8E-911C-B494311731BE}" type="slidenum">
              <a:rPr lang="en-US" smtClean="0"/>
              <a:t>9</a:t>
            </a:fld>
            <a:endParaRPr lang="en-US"/>
          </a:p>
        </p:txBody>
      </p:sp>
    </p:spTree>
    <p:extLst>
      <p:ext uri="{BB962C8B-B14F-4D97-AF65-F5344CB8AC3E}">
        <p14:creationId xmlns:p14="http://schemas.microsoft.com/office/powerpoint/2010/main" val="102203539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2348</TotalTime>
  <Words>2649</Words>
  <Application>Microsoft Office PowerPoint</Application>
  <PresentationFormat>Widescreen</PresentationFormat>
  <Paragraphs>260</Paragraphs>
  <Slides>28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Times New Roman</vt:lpstr>
      <vt:lpstr>Trebuchet MS</vt:lpstr>
      <vt:lpstr>Wingdings</vt:lpstr>
      <vt:lpstr>Wingdings 3</vt:lpstr>
      <vt:lpstr>Facet</vt:lpstr>
      <vt:lpstr>Brutus Bulkhead</vt:lpstr>
      <vt:lpstr>Your Brutus Bulkhead Committee</vt:lpstr>
      <vt:lpstr>PowerPoint Presentation</vt:lpstr>
      <vt:lpstr>PowerPoint Presentation</vt:lpstr>
      <vt:lpstr>PowerPoint Presentation</vt:lpstr>
      <vt:lpstr>Badly Deteriorated Timber Piles</vt:lpstr>
      <vt:lpstr>Agenda</vt:lpstr>
      <vt:lpstr>What the CCR’s and Bylaws say about bulkhead and common properties</vt:lpstr>
      <vt:lpstr>PowerPoint Presentation</vt:lpstr>
      <vt:lpstr>History of Brutus Bulkhead(s)</vt:lpstr>
      <vt:lpstr>Repairs by Jesse in 2001-2002</vt:lpstr>
      <vt:lpstr>Bulkhead Bid Statement of Work 2004</vt:lpstr>
      <vt:lpstr>Investment Benefits</vt:lpstr>
      <vt:lpstr>The Bulkhead Adds Value</vt:lpstr>
      <vt:lpstr>General Bulkhead Condition</vt:lpstr>
      <vt:lpstr>The Bulkhead Committee has Learned a Lot</vt:lpstr>
      <vt:lpstr>Coastal Geologic Services Study-2019</vt:lpstr>
      <vt:lpstr>Coastal Geologic Services Study-2019</vt:lpstr>
      <vt:lpstr>Coastal Geologic Services Study-2019</vt:lpstr>
      <vt:lpstr>Coastal Geologic Services Study-2019</vt:lpstr>
      <vt:lpstr>PowerPoint Presentation</vt:lpstr>
      <vt:lpstr>Preliminary Cost Ranges</vt:lpstr>
      <vt:lpstr>What have we learned?</vt:lpstr>
      <vt:lpstr>Remaining Questions</vt:lpstr>
      <vt:lpstr>We need to hire consultants to advance the permitting and design of the bulkhead to resolve these questions and move the project forward</vt:lpstr>
      <vt:lpstr>A Very Generous Offer from our Neighbors</vt:lpstr>
      <vt:lpstr>Financing Options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Brutus Bulkhead</dc:title>
  <dc:creator>Ron louviere</dc:creator>
  <cp:lastModifiedBy>Debbie Solatka</cp:lastModifiedBy>
  <cp:revision>52</cp:revision>
  <dcterms:created xsi:type="dcterms:W3CDTF">2020-01-08T23:56:23Z</dcterms:created>
  <dcterms:modified xsi:type="dcterms:W3CDTF">2020-03-08T01:05:50Z</dcterms:modified>
</cp:coreProperties>
</file>